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9" r:id="rId6"/>
    <p:sldId id="266" r:id="rId7"/>
    <p:sldId id="271" r:id="rId8"/>
    <p:sldId id="275" r:id="rId9"/>
    <p:sldId id="272" r:id="rId10"/>
    <p:sldId id="276" r:id="rId11"/>
    <p:sldId id="274" r:id="rId12"/>
    <p:sldId id="277" r:id="rId13"/>
    <p:sldId id="267" r:id="rId14"/>
    <p:sldId id="259" r:id="rId15"/>
    <p:sldId id="265" r:id="rId16"/>
    <p:sldId id="273" r:id="rId17"/>
    <p:sldId id="270" r:id="rId1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D7AA3130-53B1-45A4-A038-7E64320C59A3}">
          <p14:sldIdLst>
            <p14:sldId id="260"/>
            <p14:sldId id="269"/>
            <p14:sldId id="266"/>
            <p14:sldId id="271"/>
            <p14:sldId id="275"/>
            <p14:sldId id="272"/>
            <p14:sldId id="276"/>
            <p14:sldId id="274"/>
            <p14:sldId id="277"/>
            <p14:sldId id="267"/>
            <p14:sldId id="259"/>
            <p14:sldId id="265"/>
            <p14:sldId id="273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pos="2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nuel BOINEAU" initials="MB" lastIdx="1" clrIdx="0"/>
  <p:cmAuthor id="1" name="Agnès CLAIRAND" initials="AC" lastIdx="4" clrIdx="1">
    <p:extLst>
      <p:ext uri="{19B8F6BF-5375-455C-9EA6-DF929625EA0E}">
        <p15:presenceInfo xmlns:p15="http://schemas.microsoft.com/office/powerpoint/2012/main" userId="Agnès CLAIR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E44"/>
    <a:srgbClr val="CEB58A"/>
    <a:srgbClr val="009ACE"/>
    <a:srgbClr val="145F90"/>
    <a:srgbClr val="D92B58"/>
    <a:srgbClr val="105580"/>
    <a:srgbClr val="1F4970"/>
    <a:srgbClr val="000000"/>
    <a:srgbClr val="DDDDDD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25" autoAdjust="0"/>
    <p:restoredTop sz="94660"/>
  </p:normalViewPr>
  <p:slideViewPr>
    <p:cSldViewPr snapToGrid="0">
      <p:cViewPr>
        <p:scale>
          <a:sx n="140" d="100"/>
          <a:sy n="140" d="100"/>
        </p:scale>
        <p:origin x="2056" y="144"/>
      </p:cViewPr>
      <p:guideLst>
        <p:guide orient="horz" pos="3368"/>
        <p:guide/>
        <p:guide pos="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25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91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25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38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56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11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66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84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5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42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35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06A04-227E-4BD3-B827-21CB8DFC624A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F96AC-2928-4EA0-BDD6-95D4A71335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186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55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A0E9486-9441-40B0-B556-CDCDCF41FB56}"/>
              </a:ext>
            </a:extLst>
          </p:cNvPr>
          <p:cNvSpPr txBox="1"/>
          <p:nvPr/>
        </p:nvSpPr>
        <p:spPr>
          <a:xfrm>
            <a:off x="774333" y="4705856"/>
            <a:ext cx="6010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Helvetica" pitchFamily="2" charset="0"/>
              </a:rPr>
              <a:t>Faire émarger vos apprenants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93DB37C-2C13-4513-A5A2-E4AC48E9C394}"/>
              </a:ext>
            </a:extLst>
          </p:cNvPr>
          <p:cNvSpPr txBox="1"/>
          <p:nvPr/>
        </p:nvSpPr>
        <p:spPr>
          <a:xfrm>
            <a:off x="-4" y="3104450"/>
            <a:ext cx="7559675" cy="14433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tIns="288000" bIns="28800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Helvetica" pitchFamily="2" charset="0"/>
              </a:rPr>
              <a:t>Guide du Formateur</a:t>
            </a:r>
            <a:br>
              <a:rPr lang="fr-FR" sz="3600" b="1" dirty="0">
                <a:solidFill>
                  <a:schemeClr val="bg1"/>
                </a:solidFill>
                <a:latin typeface="Helvetica" pitchFamily="2" charset="0"/>
              </a:rPr>
            </a:br>
            <a:r>
              <a:rPr lang="fr-FR" b="1" dirty="0">
                <a:solidFill>
                  <a:schemeClr val="bg1"/>
                </a:solidFill>
                <a:latin typeface="Helvetica" pitchFamily="2" charset="0"/>
              </a:rPr>
              <a:t>(ou du délégué de classe)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995C66-33F7-7441-9652-FF5AFE380C62}"/>
              </a:ext>
            </a:extLst>
          </p:cNvPr>
          <p:cNvSpPr/>
          <p:nvPr/>
        </p:nvSpPr>
        <p:spPr>
          <a:xfrm>
            <a:off x="990920" y="9509761"/>
            <a:ext cx="6011000" cy="883180"/>
          </a:xfrm>
          <a:prstGeom prst="rect">
            <a:avLst/>
          </a:prstGeom>
          <a:solidFill>
            <a:srgbClr val="009A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fr-FR" sz="1600" dirty="0">
                <a:latin typeface="Helvetica" pitchFamily="2" charset="0"/>
              </a:rPr>
              <a:t>Pour contacter votre référent Interne :</a:t>
            </a:r>
          </a:p>
          <a:p>
            <a:pPr algn="ctr">
              <a:spcBef>
                <a:spcPts val="600"/>
              </a:spcBef>
            </a:pPr>
            <a:r>
              <a:rPr lang="fr-FR" sz="1600" dirty="0">
                <a:highlight>
                  <a:srgbClr val="FFFF00"/>
                </a:highlight>
                <a:latin typeface="Helvetica" pitchFamily="2" charset="0"/>
              </a:rPr>
              <a:t>Mr Support  au 06 06 06 06 06 – </a:t>
            </a:r>
            <a:r>
              <a:rPr lang="fr-FR" sz="1600" dirty="0" err="1">
                <a:highlight>
                  <a:srgbClr val="FFFF00"/>
                </a:highlight>
                <a:latin typeface="Helvetica" pitchFamily="2" charset="0"/>
              </a:rPr>
              <a:t>email@monof.com</a:t>
            </a:r>
            <a:endParaRPr lang="fr-FR" sz="1600" dirty="0">
              <a:highlight>
                <a:srgbClr val="FFFF00"/>
              </a:highlight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6EFD462-F038-C655-B909-4D9F6F9172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3" b="20083"/>
          <a:stretch/>
        </p:blipFill>
        <p:spPr>
          <a:xfrm>
            <a:off x="1621881" y="1005840"/>
            <a:ext cx="4315906" cy="233815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1B2235-B1C8-CBF0-B7BC-90B22D42A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66" y="5246524"/>
            <a:ext cx="2047332" cy="4184233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1562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42861" y="305732"/>
            <a:ext cx="5648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Helvetica" pitchFamily="2" charset="0"/>
              </a:rPr>
              <a:t>Télécharger et se connecter</a:t>
            </a:r>
            <a:br>
              <a:rPr lang="fr-FR" sz="2400" b="1" dirty="0">
                <a:latin typeface="Helvetica" pitchFamily="2" charset="0"/>
              </a:rPr>
            </a:br>
            <a:r>
              <a:rPr lang="fr-FR" sz="2400" b="1" dirty="0">
                <a:latin typeface="Helvetica" pitchFamily="2" charset="0"/>
              </a:rPr>
              <a:t>à l’application ou au portail Trainer</a:t>
            </a:r>
            <a:endParaRPr lang="fr-FR" sz="2400" dirty="0">
              <a:solidFill>
                <a:srgbClr val="ED7D31"/>
              </a:solidFill>
              <a:latin typeface="Helvetica" pitchFamily="2" charset="0"/>
            </a:endParaRPr>
          </a:p>
        </p:txBody>
      </p:sp>
      <p:sp>
        <p:nvSpPr>
          <p:cNvPr id="6" name="Shape 45"/>
          <p:cNvSpPr/>
          <p:nvPr/>
        </p:nvSpPr>
        <p:spPr>
          <a:xfrm>
            <a:off x="17952" y="920209"/>
            <a:ext cx="7505164" cy="15129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500"/>
              </a:spcBef>
            </a:pPr>
            <a:endParaRPr lang="fr-FR" sz="1200" dirty="0">
              <a:latin typeface="Helvetica" pitchFamily="2" charset="0"/>
            </a:endParaRPr>
          </a:p>
          <a:p>
            <a:pPr marL="106363" algn="ctr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</a:pPr>
            <a:r>
              <a:rPr lang="fr-FR" sz="1800" b="1" dirty="0">
                <a:solidFill>
                  <a:srgbClr val="009ACE"/>
                </a:solidFill>
                <a:latin typeface="Helvetica" pitchFamily="2" charset="0"/>
              </a:rPr>
              <a:t>Rendez-vous sur la page Web :</a:t>
            </a:r>
            <a:br>
              <a:rPr lang="fr-FR" sz="1800" b="1" dirty="0">
                <a:solidFill>
                  <a:srgbClr val="009ACE"/>
                </a:solidFill>
                <a:latin typeface="Helvetica" pitchFamily="2" charset="0"/>
              </a:rPr>
            </a:br>
            <a:r>
              <a:rPr lang="fr-FR" sz="1400" b="1" dirty="0">
                <a:solidFill>
                  <a:schemeClr val="tx1"/>
                </a:solidFill>
                <a:latin typeface="Helvetica" pitchFamily="2" charset="0"/>
              </a:rPr>
              <a:t>https://www.sowesoft.com/acces-solutions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B86FE3-ED2D-40DA-A4EB-15EF8952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374" y="486594"/>
            <a:ext cx="839861" cy="839861"/>
          </a:xfrm>
          <a:prstGeom prst="rect">
            <a:avLst/>
          </a:prstGeom>
        </p:spPr>
      </p:pic>
      <p:sp>
        <p:nvSpPr>
          <p:cNvPr id="13" name="Shape 45">
            <a:extLst>
              <a:ext uri="{FF2B5EF4-FFF2-40B4-BE49-F238E27FC236}">
                <a16:creationId xmlns:a16="http://schemas.microsoft.com/office/drawing/2014/main" id="{04E1F527-6E8B-D848-A078-950B412C4B9C}"/>
              </a:ext>
            </a:extLst>
          </p:cNvPr>
          <p:cNvSpPr/>
          <p:nvPr/>
        </p:nvSpPr>
        <p:spPr>
          <a:xfrm>
            <a:off x="1072913" y="4358232"/>
            <a:ext cx="1751378" cy="6742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300"/>
              </a:spcBef>
            </a:pPr>
            <a:endParaRPr lang="fr-FR" sz="1000" dirty="0">
              <a:latin typeface="Helvetica" pitchFamily="2" charset="0"/>
            </a:endParaRPr>
          </a:p>
        </p:txBody>
      </p:sp>
      <p:sp>
        <p:nvSpPr>
          <p:cNvPr id="54" name="Shape 45">
            <a:extLst>
              <a:ext uri="{FF2B5EF4-FFF2-40B4-BE49-F238E27FC236}">
                <a16:creationId xmlns:a16="http://schemas.microsoft.com/office/drawing/2014/main" id="{B84E421D-DB84-2F4E-A121-C19461F18258}"/>
              </a:ext>
            </a:extLst>
          </p:cNvPr>
          <p:cNvSpPr/>
          <p:nvPr/>
        </p:nvSpPr>
        <p:spPr>
          <a:xfrm>
            <a:off x="17951" y="5099631"/>
            <a:ext cx="7505165" cy="3653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06363" algn="ctr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</a:pPr>
            <a:r>
              <a:rPr lang="fr-FR" sz="1200" b="1" dirty="0">
                <a:solidFill>
                  <a:srgbClr val="009ACE"/>
                </a:solidFill>
                <a:latin typeface="Helvetica" pitchFamily="2" charset="0"/>
              </a:rPr>
              <a:t>Une fois l’application ou le portail ouvert, connectez vous.</a:t>
            </a:r>
            <a:endParaRPr lang="fr-FR" sz="1200" b="1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86724B-AB18-0FBB-1645-057AD9AF25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9"/>
          <a:stretch/>
        </p:blipFill>
        <p:spPr>
          <a:xfrm>
            <a:off x="137805" y="1694356"/>
            <a:ext cx="7265455" cy="32581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0D58EB1-6385-FADD-78EE-CFD6D8A8F4CB}"/>
              </a:ext>
            </a:extLst>
          </p:cNvPr>
          <p:cNvGrpSpPr/>
          <p:nvPr/>
        </p:nvGrpSpPr>
        <p:grpSpPr>
          <a:xfrm>
            <a:off x="-9696" y="5320373"/>
            <a:ext cx="7190206" cy="5231399"/>
            <a:chOff x="-9696" y="5320373"/>
            <a:chExt cx="7190206" cy="523139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2052EF6-7B7C-12E2-77B6-2482B6EF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4782" y="5559383"/>
              <a:ext cx="1243513" cy="161961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DE9BE98-40A9-4EB8-18F5-D3A3345CA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5990" y="5563753"/>
              <a:ext cx="1064079" cy="239344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F5F504C-46C4-B5EA-D6F5-84E1001FC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043" y="5571726"/>
              <a:ext cx="1064079" cy="237750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1D77210E-9C47-1649-BB76-9EEBAC8BA3A1}"/>
                </a:ext>
              </a:extLst>
            </p:cNvPr>
            <p:cNvSpPr txBox="1"/>
            <p:nvPr/>
          </p:nvSpPr>
          <p:spPr>
            <a:xfrm>
              <a:off x="927766" y="8128180"/>
              <a:ext cx="73220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06363" algn="ctr">
                <a:spcBef>
                  <a:spcPts val="600"/>
                </a:spcBef>
              </a:pPr>
              <a:r>
                <a:rPr lang="fr-FR" sz="1400" b="1" dirty="0">
                  <a:solidFill>
                    <a:srgbClr val="D71547"/>
                  </a:solidFill>
                  <a:highlight>
                    <a:srgbClr val="FFFF00"/>
                  </a:highlight>
                  <a:latin typeface="Helvetica" pitchFamily="2" charset="0"/>
                </a:rPr>
                <a:t>1234</a:t>
              </a:r>
              <a:r>
                <a:rPr lang="fr-FR" sz="2000" b="1" dirty="0">
                  <a:solidFill>
                    <a:prstClr val="white">
                      <a:lumMod val="65000"/>
                    </a:prstClr>
                  </a:solidFill>
                  <a:latin typeface="Helvetica" pitchFamily="2" charset="0"/>
                </a:rPr>
                <a:t> </a:t>
              </a:r>
            </a:p>
            <a:p>
              <a:pPr marL="106363" lvl="0" algn="ctr">
                <a:spcBef>
                  <a:spcPts val="600"/>
                </a:spcBef>
              </a:pPr>
              <a:endParaRPr lang="fr-FR" sz="900" dirty="0">
                <a:solidFill>
                  <a:prstClr val="white">
                    <a:lumMod val="65000"/>
                  </a:prstClr>
                </a:solidFill>
                <a:latin typeface="Helvetica" pitchFamily="2" charset="0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4A5C1B08-7577-E34A-8C88-E0B672F54625}"/>
                </a:ext>
              </a:extLst>
            </p:cNvPr>
            <p:cNvSpPr txBox="1"/>
            <p:nvPr/>
          </p:nvSpPr>
          <p:spPr>
            <a:xfrm>
              <a:off x="-9696" y="7943880"/>
              <a:ext cx="268890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algn="ctr">
                <a:lnSpc>
                  <a:spcPct val="100000"/>
                </a:lnSpc>
                <a:spcBef>
                  <a:spcPts val="300"/>
                </a:spcBef>
                <a:defRPr sz="1400">
                  <a:solidFill>
                    <a:srgbClr val="4D4D4D"/>
                  </a:solidFill>
                  <a:ea typeface="Helvetica Neue Light"/>
                  <a:cs typeface="Helvetica Neue Light"/>
                </a:defRPr>
              </a:lvl1pPr>
            </a:lstStyle>
            <a:p>
              <a:r>
                <a:rPr lang="fr-FR" sz="10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Saisissez votre code établissement :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4B5117F4-786C-7747-B290-ACBA69FEB4A4}"/>
                </a:ext>
              </a:extLst>
            </p:cNvPr>
            <p:cNvSpPr txBox="1"/>
            <p:nvPr/>
          </p:nvSpPr>
          <p:spPr>
            <a:xfrm>
              <a:off x="330249" y="9699888"/>
              <a:ext cx="232131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algn="ctr">
                <a:lnSpc>
                  <a:spcPct val="100000"/>
                </a:lnSpc>
                <a:spcBef>
                  <a:spcPts val="300"/>
                </a:spcBef>
                <a:defRPr sz="1400">
                  <a:solidFill>
                    <a:srgbClr val="4D4D4D"/>
                  </a:solidFill>
                  <a:ea typeface="Helvetica Neue Light"/>
                  <a:cs typeface="Helvetica Neue Light"/>
                </a:defRPr>
              </a:lvl1pPr>
            </a:lstStyle>
            <a:p>
              <a:pPr marL="0" algn="r">
                <a:spcBef>
                  <a:spcPts val="0"/>
                </a:spcBef>
              </a:pPr>
              <a:r>
                <a:rPr lang="fr-FR" sz="12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Saisir les codes reçus ou récupérés sur votre</a:t>
              </a:r>
            </a:p>
            <a:p>
              <a:pPr marL="0" algn="r">
                <a:spcBef>
                  <a:spcPts val="0"/>
                </a:spcBef>
              </a:pPr>
              <a:r>
                <a:rPr lang="fr-FR" sz="12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boîte e-mail</a:t>
              </a:r>
            </a:p>
            <a:p>
              <a:pPr marL="0" algn="r">
                <a:spcBef>
                  <a:spcPts val="0"/>
                </a:spcBef>
              </a:pPr>
              <a:r>
                <a:rPr lang="fr-FR" sz="12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pour vous connecter. 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6C56F1FA-6F1E-274A-94AB-1D94D019BFD6}"/>
                </a:ext>
              </a:extLst>
            </p:cNvPr>
            <p:cNvSpPr txBox="1"/>
            <p:nvPr/>
          </p:nvSpPr>
          <p:spPr>
            <a:xfrm>
              <a:off x="3996423" y="6505344"/>
              <a:ext cx="1003029" cy="155427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algn="ctr">
                <a:lnSpc>
                  <a:spcPct val="100000"/>
                </a:lnSpc>
                <a:spcBef>
                  <a:spcPts val="300"/>
                </a:spcBef>
                <a:defRPr sz="1400">
                  <a:solidFill>
                    <a:srgbClr val="4D4D4D"/>
                  </a:solidFill>
                  <a:ea typeface="Helvetica Neue Light"/>
                  <a:cs typeface="Helvetica Neue Light"/>
                </a:defRPr>
              </a:lvl1pPr>
            </a:lstStyle>
            <a:p>
              <a:pPr algn="l"/>
              <a:r>
                <a:rPr lang="fr-FR" sz="1000" b="1" dirty="0">
                  <a:latin typeface="Helvetica" pitchFamily="2" charset="0"/>
                  <a:sym typeface="Helvetica Neue Light"/>
                </a:rPr>
                <a:t>Si vous n’avez reçu pas vos identifiants</a:t>
              </a:r>
            </a:p>
            <a:p>
              <a:pPr algn="l"/>
              <a:r>
                <a:rPr lang="fr-FR" sz="10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Cliquez sur</a:t>
              </a:r>
            </a:p>
            <a:p>
              <a:pPr algn="l"/>
              <a:r>
                <a:rPr lang="fr-FR" sz="10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« Je ne connais pas mes identifiants» </a:t>
              </a:r>
              <a:endParaRPr lang="fr-FR" sz="1000" dirty="0">
                <a:solidFill>
                  <a:schemeClr val="tx1"/>
                </a:solidFill>
              </a:endParaRPr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E18F571C-60C3-E14C-9216-95BA99E2E923}"/>
                </a:ext>
              </a:extLst>
            </p:cNvPr>
            <p:cNvSpPr/>
            <p:nvPr/>
          </p:nvSpPr>
          <p:spPr>
            <a:xfrm>
              <a:off x="1143214" y="5332079"/>
              <a:ext cx="329842" cy="32984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Helvetica" pitchFamily="2" charset="0"/>
                </a:rPr>
                <a:t>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4864E80-8499-B562-5C00-DAF24AF1A0CB}"/>
                </a:ext>
              </a:extLst>
            </p:cNvPr>
            <p:cNvSpPr/>
            <p:nvPr/>
          </p:nvSpPr>
          <p:spPr>
            <a:xfrm>
              <a:off x="1034867" y="6508041"/>
              <a:ext cx="565220" cy="17358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900" b="1" dirty="0">
                  <a:solidFill>
                    <a:srgbClr val="D71547"/>
                  </a:solidFill>
                  <a:highlight>
                    <a:srgbClr val="FFFF00"/>
                  </a:highlight>
                  <a:latin typeface="Helvetica" pitchFamily="2" charset="0"/>
                </a:rPr>
                <a:t>1234</a:t>
              </a:r>
              <a:endParaRPr lang="fr-FR" sz="900" dirty="0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90362A5-EBFB-1197-5F34-659939CAFA60}"/>
                </a:ext>
              </a:extLst>
            </p:cNvPr>
            <p:cNvSpPr/>
            <p:nvPr/>
          </p:nvSpPr>
          <p:spPr>
            <a:xfrm>
              <a:off x="3440690" y="5320373"/>
              <a:ext cx="329842" cy="32984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Helvetica" pitchFamily="2" charset="0"/>
                </a:rPr>
                <a:t>2</a:t>
              </a:r>
            </a:p>
          </p:txBody>
        </p:sp>
        <p:sp>
          <p:nvSpPr>
            <p:cNvPr id="16" name="Flèche : droite 15">
              <a:extLst>
                <a:ext uri="{FF2B5EF4-FFF2-40B4-BE49-F238E27FC236}">
                  <a16:creationId xmlns:a16="http://schemas.microsoft.com/office/drawing/2014/main" id="{C2B61B9F-ED90-F5A4-5B28-325CEDF26B24}"/>
                </a:ext>
              </a:extLst>
            </p:cNvPr>
            <p:cNvSpPr/>
            <p:nvPr/>
          </p:nvSpPr>
          <p:spPr>
            <a:xfrm rot="10800000">
              <a:off x="3949095" y="7484805"/>
              <a:ext cx="177461" cy="98829"/>
            </a:xfrm>
            <a:prstGeom prst="rightArrow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3F6E1DE-6CC7-E06F-7050-7B611BF175B0}"/>
                </a:ext>
              </a:extLst>
            </p:cNvPr>
            <p:cNvSpPr txBox="1"/>
            <p:nvPr/>
          </p:nvSpPr>
          <p:spPr>
            <a:xfrm>
              <a:off x="4912566" y="7210691"/>
              <a:ext cx="2267944" cy="82330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algn="ctr">
                <a:lnSpc>
                  <a:spcPct val="100000"/>
                </a:lnSpc>
                <a:spcBef>
                  <a:spcPts val="300"/>
                </a:spcBef>
                <a:defRPr sz="1400">
                  <a:solidFill>
                    <a:srgbClr val="4D4D4D"/>
                  </a:solidFill>
                  <a:ea typeface="Helvetica Neue Light"/>
                  <a:cs typeface="Helvetica Neue Light"/>
                </a:defRPr>
              </a:lvl1pPr>
            </a:lstStyle>
            <a:p>
              <a:r>
                <a:rPr lang="fr-FR" sz="1000" b="1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Saisir votre adresse e-mail</a:t>
              </a:r>
            </a:p>
            <a:p>
              <a:r>
                <a:rPr lang="fr-FR" sz="10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(l’e-mail communiqué au centre)</a:t>
              </a:r>
            </a:p>
            <a:p>
              <a:r>
                <a:rPr lang="fr-FR" sz="1000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Cliquez sur</a:t>
              </a:r>
            </a:p>
            <a:p>
              <a:r>
                <a:rPr lang="fr-FR" sz="1000" b="1" dirty="0">
                  <a:solidFill>
                    <a:schemeClr val="tx1"/>
                  </a:solidFill>
                  <a:latin typeface="Helvetica" pitchFamily="2" charset="0"/>
                  <a:sym typeface="Helvetica Neue Light"/>
                </a:rPr>
                <a:t>Recevoir mon code.</a:t>
              </a:r>
              <a:endParaRPr lang="fr-FR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B378CC69-75D4-C2EB-28EA-9B4B74673E41}"/>
                </a:ext>
              </a:extLst>
            </p:cNvPr>
            <p:cNvSpPr/>
            <p:nvPr/>
          </p:nvSpPr>
          <p:spPr>
            <a:xfrm>
              <a:off x="5259861" y="5349422"/>
              <a:ext cx="329842" cy="32984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Helvetica" pitchFamily="2" charset="0"/>
                </a:rPr>
                <a:t>3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49258DA1-3043-334F-AA7D-C96633B66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06857" y="8532537"/>
              <a:ext cx="1980551" cy="201923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C07DEA2-D4B9-B209-F881-34DC95B0C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1308" y="8162685"/>
              <a:ext cx="1052854" cy="2368200"/>
            </a:xfrm>
            <a:prstGeom prst="rect">
              <a:avLst/>
            </a:prstGeom>
          </p:spPr>
        </p:pic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F45D3ED-8696-D167-F907-8645BA456C67}"/>
                </a:ext>
              </a:extLst>
            </p:cNvPr>
            <p:cNvSpPr/>
            <p:nvPr/>
          </p:nvSpPr>
          <p:spPr>
            <a:xfrm>
              <a:off x="6185904" y="8025180"/>
              <a:ext cx="329842" cy="32984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Helvetica" pitchFamily="2" charset="0"/>
                </a:rPr>
                <a:t>4</a:t>
              </a:r>
            </a:p>
          </p:txBody>
        </p:sp>
        <p:sp>
          <p:nvSpPr>
            <p:cNvPr id="42" name="Flèche : droite 41">
              <a:extLst>
                <a:ext uri="{FF2B5EF4-FFF2-40B4-BE49-F238E27FC236}">
                  <a16:creationId xmlns:a16="http://schemas.microsoft.com/office/drawing/2014/main" id="{CC210E26-2BBF-328D-E82B-E358D71F441A}"/>
                </a:ext>
              </a:extLst>
            </p:cNvPr>
            <p:cNvSpPr/>
            <p:nvPr/>
          </p:nvSpPr>
          <p:spPr>
            <a:xfrm rot="20286437">
              <a:off x="4057626" y="9221834"/>
              <a:ext cx="1425085" cy="5606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Flèche : droite 42">
              <a:extLst>
                <a:ext uri="{FF2B5EF4-FFF2-40B4-BE49-F238E27FC236}">
                  <a16:creationId xmlns:a16="http://schemas.microsoft.com/office/drawing/2014/main" id="{DB0B13AB-9544-CABD-3764-1D1928A82160}"/>
                </a:ext>
              </a:extLst>
            </p:cNvPr>
            <p:cNvSpPr/>
            <p:nvPr/>
          </p:nvSpPr>
          <p:spPr>
            <a:xfrm rot="20366664" flipV="1">
              <a:off x="3948532" y="9380248"/>
              <a:ext cx="1724827" cy="58831"/>
            </a:xfrm>
            <a:prstGeom prst="rightArrow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93F673-2902-A96D-DD26-878D0DC3DC4A}"/>
                </a:ext>
              </a:extLst>
            </p:cNvPr>
            <p:cNvSpPr/>
            <p:nvPr/>
          </p:nvSpPr>
          <p:spPr>
            <a:xfrm>
              <a:off x="3315419" y="6073414"/>
              <a:ext cx="565220" cy="17358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900" b="1" dirty="0">
                  <a:solidFill>
                    <a:srgbClr val="D71547"/>
                  </a:solidFill>
                  <a:highlight>
                    <a:srgbClr val="FFFF00"/>
                  </a:highlight>
                  <a:latin typeface="Helvetica" pitchFamily="2" charset="0"/>
                </a:rPr>
                <a:t>1234</a:t>
              </a:r>
              <a:endParaRPr lang="fr-FR" sz="9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FF5A7E3-2202-43E7-7442-49DB0432AD0A}"/>
                </a:ext>
              </a:extLst>
            </p:cNvPr>
            <p:cNvSpPr/>
            <p:nvPr/>
          </p:nvSpPr>
          <p:spPr>
            <a:xfrm>
              <a:off x="5526821" y="8656958"/>
              <a:ext cx="565220" cy="173586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900" b="1" dirty="0">
                  <a:solidFill>
                    <a:srgbClr val="D71547"/>
                  </a:solidFill>
                  <a:highlight>
                    <a:srgbClr val="FFFF00"/>
                  </a:highlight>
                  <a:latin typeface="Helvetica" pitchFamily="2" charset="0"/>
                </a:rPr>
                <a:t>1234</a:t>
              </a:r>
              <a:endParaRPr lang="fr-FR" sz="900" dirty="0"/>
            </a:p>
          </p:txBody>
        </p:sp>
        <p:sp>
          <p:nvSpPr>
            <p:cNvPr id="39" name="Flèche : droite 38">
              <a:extLst>
                <a:ext uri="{FF2B5EF4-FFF2-40B4-BE49-F238E27FC236}">
                  <a16:creationId xmlns:a16="http://schemas.microsoft.com/office/drawing/2014/main" id="{A8E4F67D-314A-1E74-E311-7EE1552B1723}"/>
                </a:ext>
              </a:extLst>
            </p:cNvPr>
            <p:cNvSpPr/>
            <p:nvPr/>
          </p:nvSpPr>
          <p:spPr>
            <a:xfrm rot="20217243">
              <a:off x="3998441" y="9030918"/>
              <a:ext cx="1545597" cy="6011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6423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12F3F4F-E071-D41E-60EE-A507627A2A9E}"/>
              </a:ext>
            </a:extLst>
          </p:cNvPr>
          <p:cNvSpPr txBox="1"/>
          <p:nvPr/>
        </p:nvSpPr>
        <p:spPr>
          <a:xfrm>
            <a:off x="802399" y="2367292"/>
            <a:ext cx="64981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C'est le mode par défaut. Une fois connecté sur l’application Trainer, le formateur clique sur le cours </a:t>
            </a:r>
            <a:r>
              <a:rPr lang="fr-FR" sz="1100" b="1" dirty="0">
                <a:solidFill>
                  <a:srgbClr val="00B0F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(en bleu)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qui commence, signe, puis fait l'appel en marquant les présents </a:t>
            </a:r>
            <a:r>
              <a:rPr lang="fr-FR" sz="1100" b="1" dirty="0">
                <a:solidFill>
                  <a:srgbClr val="00B05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(coche verte)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et absents </a:t>
            </a:r>
            <a:r>
              <a:rPr lang="fr-FR" sz="1100" b="1" dirty="0">
                <a:solidFill>
                  <a:srgbClr val="FF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(croix rouge).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9A98F83-7961-A9E1-D553-AF27C5A4A76A}"/>
              </a:ext>
            </a:extLst>
          </p:cNvPr>
          <p:cNvGrpSpPr/>
          <p:nvPr/>
        </p:nvGrpSpPr>
        <p:grpSpPr>
          <a:xfrm>
            <a:off x="177568" y="3087032"/>
            <a:ext cx="6853288" cy="7126998"/>
            <a:chOff x="177568" y="3087032"/>
            <a:chExt cx="6853288" cy="712699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473A9A-5DC9-4CE6-A870-C64B7B71E5FC}"/>
                </a:ext>
              </a:extLst>
            </p:cNvPr>
            <p:cNvSpPr/>
            <p:nvPr/>
          </p:nvSpPr>
          <p:spPr>
            <a:xfrm>
              <a:off x="177568" y="5607333"/>
              <a:ext cx="411481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200" dirty="0">
                  <a:solidFill>
                    <a:srgbClr val="4D4D4D"/>
                  </a:solidFill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Sélectionnez le cours que vous souhaitez faire émarger.</a:t>
              </a:r>
              <a:endParaRPr lang="fr-FR" sz="7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0E255B0-C11A-4427-98A8-BAA263305521}"/>
                </a:ext>
              </a:extLst>
            </p:cNvPr>
            <p:cNvSpPr txBox="1"/>
            <p:nvPr/>
          </p:nvSpPr>
          <p:spPr>
            <a:xfrm>
              <a:off x="399063" y="5857508"/>
              <a:ext cx="3779838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lvl="0" algn="ctr">
                <a:spcBef>
                  <a:spcPts val="600"/>
                </a:spcBef>
                <a:defRPr sz="1100">
                  <a:solidFill>
                    <a:prstClr val="white">
                      <a:lumMod val="65000"/>
                    </a:prstClr>
                  </a:solidFill>
                  <a:latin typeface="Helvetica" pitchFamily="2" charset="0"/>
                </a:defRPr>
              </a:lvl1pPr>
            </a:lstStyle>
            <a:p>
              <a:pPr marL="0">
                <a:spcBef>
                  <a:spcPts val="0"/>
                </a:spcBef>
              </a:pPr>
              <a:r>
                <a:rPr lang="fr-FR" sz="1000" b="1" dirty="0">
                  <a:solidFill>
                    <a:srgbClr val="009ACE"/>
                  </a:solidFill>
                </a:rPr>
                <a:t>En bleu le cours qui commence</a:t>
              </a:r>
              <a:r>
                <a:rPr lang="fr-FR" sz="1000" dirty="0">
                  <a:solidFill>
                    <a:srgbClr val="89BD62"/>
                  </a:solidFill>
                </a:rPr>
                <a:t>,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cliquez dessus.</a:t>
              </a:r>
            </a:p>
            <a:p>
              <a:pPr marL="0">
                <a:spcBef>
                  <a:spcPts val="0"/>
                </a:spcBef>
              </a:pPr>
              <a:r>
                <a:rPr lang="fr-FR" sz="1000" b="1" dirty="0">
                  <a:solidFill>
                    <a:srgbClr val="89BD62"/>
                  </a:solidFill>
                </a:rPr>
                <a:t>OK vert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les personnes ayant signé.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rgbClr val="CE8C60"/>
                  </a:solidFill>
                </a:rPr>
                <a:t>Orange</a:t>
              </a:r>
              <a:r>
                <a:rPr lang="fr-FR" sz="1000" dirty="0">
                  <a:solidFill>
                    <a:srgbClr val="CE8C60"/>
                  </a:solidFill>
                </a:rPr>
                <a:t>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des absents justifiés sont déclarés.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rgbClr val="D92B58"/>
                  </a:solidFill>
                </a:rPr>
                <a:t>Rouge absent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pas de signature.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1AD79C7-9E1D-FE97-D997-2485D0E986CF}"/>
                </a:ext>
              </a:extLst>
            </p:cNvPr>
            <p:cNvSpPr txBox="1"/>
            <p:nvPr/>
          </p:nvSpPr>
          <p:spPr>
            <a:xfrm>
              <a:off x="707495" y="5200861"/>
              <a:ext cx="54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D92B58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3175041-0D4F-41B0-8D77-F94DD09CC39E}"/>
                </a:ext>
              </a:extLst>
            </p:cNvPr>
            <p:cNvSpPr/>
            <p:nvPr/>
          </p:nvSpPr>
          <p:spPr>
            <a:xfrm>
              <a:off x="4292380" y="5651306"/>
              <a:ext cx="27384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200" dirty="0">
                  <a:solidFill>
                    <a:srgbClr val="4D4D4D"/>
                  </a:solidFill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Indiquez votre présence en signant dans le cadre puis validez.</a:t>
              </a:r>
              <a:endParaRPr lang="fr-FR" sz="7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EB84412-3352-B419-B365-F177E4DAB43B}"/>
                </a:ext>
              </a:extLst>
            </p:cNvPr>
            <p:cNvSpPr txBox="1"/>
            <p:nvPr/>
          </p:nvSpPr>
          <p:spPr>
            <a:xfrm>
              <a:off x="4770730" y="5241530"/>
              <a:ext cx="54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D92B58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E07941B-FEB1-4DEE-8679-889AF1083E33}"/>
                </a:ext>
              </a:extLst>
            </p:cNvPr>
            <p:cNvSpPr/>
            <p:nvPr/>
          </p:nvSpPr>
          <p:spPr>
            <a:xfrm>
              <a:off x="1487045" y="9529227"/>
              <a:ext cx="4489705" cy="684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200" dirty="0"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Déclarer les apprenants présents cliquez sur la </a:t>
              </a:r>
              <a:r>
                <a:rPr lang="fr-FR" sz="1200" b="1" dirty="0">
                  <a:solidFill>
                    <a:srgbClr val="00B050"/>
                  </a:solidFill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coche verte</a:t>
              </a:r>
              <a:r>
                <a:rPr lang="fr-FR" sz="1200" dirty="0"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, ils seront alors autorisés à signer depuis l’appli. Student.</a:t>
              </a:r>
            </a:p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200" dirty="0"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Ou absents en cliquant sur la </a:t>
              </a:r>
              <a:r>
                <a:rPr lang="fr-FR" sz="1200" b="1" dirty="0">
                  <a:solidFill>
                    <a:srgbClr val="FF0000"/>
                  </a:solidFill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croix rouge</a:t>
              </a:r>
              <a:r>
                <a:rPr lang="fr-FR" sz="1200" dirty="0"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.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098BAC-C865-837B-687E-EF4DEA4E2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468" y="3087032"/>
              <a:ext cx="1103209" cy="245591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109615D8-66F4-4356-6DF3-E90360351A57}"/>
                </a:ext>
              </a:extLst>
            </p:cNvPr>
            <p:cNvSpPr txBox="1"/>
            <p:nvPr/>
          </p:nvSpPr>
          <p:spPr>
            <a:xfrm>
              <a:off x="2800265" y="9117901"/>
              <a:ext cx="54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D92B58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11B19FEB-4C80-C736-C3B4-41C0181C4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2379" y="3087032"/>
              <a:ext cx="1103210" cy="249434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EB143FF5-C72E-7751-7829-860B65B45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2908" y="3138130"/>
              <a:ext cx="1077420" cy="243461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91149499-A152-3CC9-563E-27149AFF2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1416" y="6919016"/>
              <a:ext cx="1120964" cy="252524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70D189B5-D0B6-5E13-9D7B-D8F8E809299B}"/>
              </a:ext>
            </a:extLst>
          </p:cNvPr>
          <p:cNvSpPr/>
          <p:nvPr/>
        </p:nvSpPr>
        <p:spPr>
          <a:xfrm rot="5400000">
            <a:off x="2013278" y="865859"/>
            <a:ext cx="290941" cy="2636494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dirty="0">
                <a:latin typeface="Helvetica" pitchFamily="2" charset="0"/>
              </a:rPr>
              <a:t>Émarger en mode : </a:t>
            </a:r>
            <a:r>
              <a:rPr lang="fr-FR" sz="1400" b="1" dirty="0">
                <a:latin typeface="Helvetica" pitchFamily="2" charset="0"/>
              </a:rPr>
              <a:t>Classique 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3178CAED-4EC4-6D92-35D0-72034FB6953D}"/>
              </a:ext>
            </a:extLst>
          </p:cNvPr>
          <p:cNvSpPr txBox="1"/>
          <p:nvPr/>
        </p:nvSpPr>
        <p:spPr>
          <a:xfrm>
            <a:off x="1428052" y="1056828"/>
            <a:ext cx="6069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 Narrow" panose="020B0606020202030204" pitchFamily="34" charset="0"/>
                <a:cs typeface="Arial" panose="020B0604020202020204" pitchFamily="34" charset="0"/>
              </a:rPr>
              <a:t>version application mobile ou tablette</a:t>
            </a:r>
          </a:p>
        </p:txBody>
      </p:sp>
      <p:pic>
        <p:nvPicPr>
          <p:cNvPr id="66" name="Image 65">
            <a:extLst>
              <a:ext uri="{FF2B5EF4-FFF2-40B4-BE49-F238E27FC236}">
                <a16:creationId xmlns:a16="http://schemas.microsoft.com/office/drawing/2014/main" id="{C5CF6A04-023E-9163-0F9E-73325486A1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01" y="402912"/>
            <a:ext cx="551202" cy="11371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424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EFC126-7DA2-48DB-6BC5-D82D67786211}"/>
              </a:ext>
            </a:extLst>
          </p:cNvPr>
          <p:cNvSpPr/>
          <p:nvPr/>
        </p:nvSpPr>
        <p:spPr>
          <a:xfrm rot="5400000">
            <a:off x="2043837" y="888894"/>
            <a:ext cx="290941" cy="2636494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dirty="0">
                <a:latin typeface="Helvetica" pitchFamily="2" charset="0"/>
              </a:rPr>
              <a:t>Émarger en mode : </a:t>
            </a:r>
            <a:r>
              <a:rPr lang="fr-FR" sz="1400" b="1" dirty="0">
                <a:latin typeface="Helvetica" pitchFamily="2" charset="0"/>
              </a:rPr>
              <a:t>Classique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E5CFB3-5D57-D6CA-30DD-18B6AAB93F98}"/>
              </a:ext>
            </a:extLst>
          </p:cNvPr>
          <p:cNvSpPr txBox="1"/>
          <p:nvPr/>
        </p:nvSpPr>
        <p:spPr>
          <a:xfrm>
            <a:off x="833585" y="2430893"/>
            <a:ext cx="64981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Il est également possible de sélectionner tous les apprenants ou certains pour activer une action : tous présents, par exemple, ou absents ou envoyer un e-mail de demande de signature aux apprenants.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254C977-A5B4-0C44-28C0-A30CC7A735B0}"/>
              </a:ext>
            </a:extLst>
          </p:cNvPr>
          <p:cNvSpPr txBox="1"/>
          <p:nvPr/>
        </p:nvSpPr>
        <p:spPr>
          <a:xfrm>
            <a:off x="1458611" y="915189"/>
            <a:ext cx="6069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 Narrow" panose="020B0606020202030204" pitchFamily="34" charset="0"/>
                <a:cs typeface="Arial" panose="020B0604020202020204" pitchFamily="34" charset="0"/>
              </a:rPr>
              <a:t>version application mobile ou tablette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5538821-9241-374F-7BEA-133AC0664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0" y="261273"/>
            <a:ext cx="551202" cy="11371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21A1053F-EF8D-8438-7A3F-54352CA4EEC0}"/>
              </a:ext>
            </a:extLst>
          </p:cNvPr>
          <p:cNvGrpSpPr/>
          <p:nvPr/>
        </p:nvGrpSpPr>
        <p:grpSpPr>
          <a:xfrm>
            <a:off x="987849" y="3433997"/>
            <a:ext cx="5273784" cy="3892944"/>
            <a:chOff x="987849" y="3433997"/>
            <a:chExt cx="5273784" cy="3892944"/>
          </a:xfrm>
        </p:grpSpPr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EF323989-7EF2-5EAC-7B62-CDA462F0D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6670" y="3433997"/>
              <a:ext cx="1093167" cy="245962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E07941B-FEB1-4DEE-8679-889AF1083E33}"/>
                </a:ext>
              </a:extLst>
            </p:cNvPr>
            <p:cNvSpPr/>
            <p:nvPr/>
          </p:nvSpPr>
          <p:spPr>
            <a:xfrm>
              <a:off x="1771928" y="6011196"/>
              <a:ext cx="4489705" cy="13157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200" b="1" dirty="0">
                  <a:solidFill>
                    <a:srgbClr val="00B05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</a:t>
              </a:r>
              <a:r>
                <a:rPr lang="fr-FR" sz="1200" dirty="0">
                  <a:solidFill>
                    <a:srgbClr val="00B05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. </a:t>
              </a:r>
              <a:r>
                <a:rPr lang="fr-FR" sz="1200" dirty="0"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Après avoir sélectionné le, certains, tous les apprenants.</a:t>
              </a:r>
            </a:p>
            <a:p>
              <a:pPr marL="106363" algn="ctr">
                <a:spcBef>
                  <a:spcPts val="300"/>
                </a:spcBef>
              </a:pPr>
              <a:r>
                <a:rPr lang="fr-FR" sz="1200" b="1" dirty="0">
                  <a:solidFill>
                    <a:srgbClr val="00B05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B. </a:t>
              </a:r>
              <a:r>
                <a:rPr lang="fr-FR" sz="1200" dirty="0">
                  <a:latin typeface="Helvetica" panose="020B0604020202020204" pitchFamily="34" charset="0"/>
                  <a:ea typeface="Helvetica Neue Light"/>
                  <a:cs typeface="Helvetica" panose="020B0604020202020204" pitchFamily="34" charset="0"/>
                  <a:sym typeface="Helvetica Neue Light"/>
                </a:rPr>
                <a:t>Cliquez sur action.</a:t>
              </a:r>
            </a:p>
            <a:p>
              <a:pPr marL="106363" algn="ctr">
                <a:spcBef>
                  <a:spcPts val="300"/>
                </a:spcBef>
              </a:pPr>
              <a:r>
                <a:rPr lang="fr-FR" sz="1200" b="1" dirty="0">
                  <a:solidFill>
                    <a:srgbClr val="00B050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C. </a:t>
              </a:r>
              <a:r>
                <a:rPr lang="fr-FR" sz="1200" dirty="0">
                  <a:latin typeface="Helvetica" panose="020B0604020202020204" pitchFamily="34" charset="0"/>
                  <a:cs typeface="Helvetica" panose="020B0604020202020204" pitchFamily="34" charset="0"/>
                </a:rPr>
                <a:t>Cliquez sur les trois petits points, puis choisissez l’action souhaitée : marquer comme présent, envoyer une demande de signature, ou les indiquer absents.</a:t>
              </a:r>
              <a:endParaRPr lang="fr-FR" sz="1200" dirty="0">
                <a:latin typeface="Helvetica" panose="020B0604020202020204" pitchFamily="34" charset="0"/>
                <a:ea typeface="Helvetica Neue Light"/>
                <a:cs typeface="Helvetica" panose="020B0604020202020204" pitchFamily="34" charset="0"/>
                <a:sym typeface="Helvetica Neue Light"/>
              </a:endParaRPr>
            </a:p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2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 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109615D8-66F4-4356-6DF3-E90360351A57}"/>
                </a:ext>
              </a:extLst>
            </p:cNvPr>
            <p:cNvSpPr txBox="1"/>
            <p:nvPr/>
          </p:nvSpPr>
          <p:spPr>
            <a:xfrm>
              <a:off x="2331859" y="5568792"/>
              <a:ext cx="5458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dirty="0">
                  <a:solidFill>
                    <a:srgbClr val="D92B58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35" name="Flèche : droite 34">
              <a:extLst>
                <a:ext uri="{FF2B5EF4-FFF2-40B4-BE49-F238E27FC236}">
                  <a16:creationId xmlns:a16="http://schemas.microsoft.com/office/drawing/2014/main" id="{53130530-17B0-6F78-1FA5-57E536775411}"/>
                </a:ext>
              </a:extLst>
            </p:cNvPr>
            <p:cNvSpPr/>
            <p:nvPr/>
          </p:nvSpPr>
          <p:spPr>
            <a:xfrm>
              <a:off x="2382216" y="4071750"/>
              <a:ext cx="258096" cy="125180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332C3EF5-2A21-A895-3F7B-B5806F093F7E}"/>
                </a:ext>
              </a:extLst>
            </p:cNvPr>
            <p:cNvSpPr txBox="1"/>
            <p:nvPr/>
          </p:nvSpPr>
          <p:spPr>
            <a:xfrm>
              <a:off x="987849" y="4211562"/>
              <a:ext cx="162369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algn="ctr">
                <a:lnSpc>
                  <a:spcPct val="100000"/>
                </a:lnSpc>
                <a:spcBef>
                  <a:spcPts val="300"/>
                </a:spcBef>
                <a:defRPr sz="1400">
                  <a:solidFill>
                    <a:srgbClr val="4D4D4D"/>
                  </a:solidFill>
                  <a:ea typeface="Helvetica Neue Light"/>
                  <a:cs typeface="Helvetica Neue Light"/>
                </a:defRPr>
              </a:lvl1pPr>
            </a:lstStyle>
            <a:p>
              <a:pPr marL="0" algn="r">
                <a:spcBef>
                  <a:spcPts val="0"/>
                </a:spcBef>
              </a:pPr>
              <a:r>
                <a:rPr lang="fr-FR" sz="1000" dirty="0"/>
                <a:t>Cliquez ici pour sélectionner tous les apprenants, ou cochez uniquement ceux souhaités. Puis appliquez une action via le menu </a:t>
              </a:r>
              <a:r>
                <a:rPr lang="fr-FR" sz="1000" b="1" i="1" dirty="0">
                  <a:solidFill>
                    <a:srgbClr val="00B0F0"/>
                  </a:solidFill>
                </a:rPr>
                <a:t>Action</a:t>
              </a:r>
              <a:r>
                <a:rPr lang="fr-FR" sz="1000" dirty="0"/>
                <a:t> en bas à gauche.</a:t>
              </a:r>
              <a:endParaRPr lang="fr-FR" sz="1000" dirty="0">
                <a:solidFill>
                  <a:schemeClr val="tx1"/>
                </a:solidFill>
                <a:latin typeface="Helvetica" pitchFamily="2" charset="0"/>
                <a:sym typeface="Helvetica Neue Light"/>
              </a:endParaRPr>
            </a:p>
          </p:txBody>
        </p:sp>
        <p:sp>
          <p:nvSpPr>
            <p:cNvPr id="38" name="Flèche : droite 37">
              <a:extLst>
                <a:ext uri="{FF2B5EF4-FFF2-40B4-BE49-F238E27FC236}">
                  <a16:creationId xmlns:a16="http://schemas.microsoft.com/office/drawing/2014/main" id="{75FA38E3-73FE-5B24-80E0-8B27ECB78E19}"/>
                </a:ext>
              </a:extLst>
            </p:cNvPr>
            <p:cNvSpPr/>
            <p:nvPr/>
          </p:nvSpPr>
          <p:spPr>
            <a:xfrm rot="5400000">
              <a:off x="2892392" y="5302151"/>
              <a:ext cx="197328" cy="143158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BCB40B4A-73CC-D64A-1128-9FCBD295F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4643" y="3444892"/>
              <a:ext cx="1093168" cy="246038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49" name="Flèche : droite 48">
              <a:extLst>
                <a:ext uri="{FF2B5EF4-FFF2-40B4-BE49-F238E27FC236}">
                  <a16:creationId xmlns:a16="http://schemas.microsoft.com/office/drawing/2014/main" id="{00733D58-5402-F5D4-4701-E24311B9435F}"/>
                </a:ext>
              </a:extLst>
            </p:cNvPr>
            <p:cNvSpPr/>
            <p:nvPr/>
          </p:nvSpPr>
          <p:spPr>
            <a:xfrm rot="5400000">
              <a:off x="3598466" y="5295559"/>
              <a:ext cx="197328" cy="143158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C3BE9C1C-C386-1AB9-3793-8FF07A7F85FE}"/>
                </a:ext>
              </a:extLst>
            </p:cNvPr>
            <p:cNvSpPr txBox="1"/>
            <p:nvPr/>
          </p:nvSpPr>
          <p:spPr>
            <a:xfrm>
              <a:off x="2312253" y="3849523"/>
              <a:ext cx="2528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A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05C8CD5-0C48-4B81-BF8E-79E059A1CDE7}"/>
                </a:ext>
              </a:extLst>
            </p:cNvPr>
            <p:cNvSpPr txBox="1"/>
            <p:nvPr/>
          </p:nvSpPr>
          <p:spPr>
            <a:xfrm>
              <a:off x="3666756" y="5210784"/>
              <a:ext cx="2528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235BD6FE-190A-66CD-45DF-FC4C1A0CB0DD}"/>
                </a:ext>
              </a:extLst>
            </p:cNvPr>
            <p:cNvSpPr txBox="1"/>
            <p:nvPr/>
          </p:nvSpPr>
          <p:spPr>
            <a:xfrm>
              <a:off x="2994542" y="5213099"/>
              <a:ext cx="25286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srgbClr val="00B050"/>
                  </a:solidFill>
                  <a:latin typeface="Arial Black" panose="020B0A04020102020204" pitchFamily="34" charset="0"/>
                </a:rPr>
                <a:t>B</a:t>
              </a:r>
            </a:p>
          </p:txBody>
        </p:sp>
        <p:sp>
          <p:nvSpPr>
            <p:cNvPr id="4" name="Flèche : droite 3">
              <a:extLst>
                <a:ext uri="{FF2B5EF4-FFF2-40B4-BE49-F238E27FC236}">
                  <a16:creationId xmlns:a16="http://schemas.microsoft.com/office/drawing/2014/main" id="{A9CEFCAF-ECA0-4DB0-31BF-57C2E60CC70B}"/>
                </a:ext>
              </a:extLst>
            </p:cNvPr>
            <p:cNvSpPr/>
            <p:nvPr/>
          </p:nvSpPr>
          <p:spPr>
            <a:xfrm rot="10800000">
              <a:off x="5530737" y="5313468"/>
              <a:ext cx="139783" cy="12702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Flèche : droite 5">
              <a:extLst>
                <a:ext uri="{FF2B5EF4-FFF2-40B4-BE49-F238E27FC236}">
                  <a16:creationId xmlns:a16="http://schemas.microsoft.com/office/drawing/2014/main" id="{94EA0F9C-C9F9-2B34-DCD6-7CBCEFDD0A9A}"/>
                </a:ext>
              </a:extLst>
            </p:cNvPr>
            <p:cNvSpPr/>
            <p:nvPr/>
          </p:nvSpPr>
          <p:spPr>
            <a:xfrm rot="10800000">
              <a:off x="5530739" y="5481554"/>
              <a:ext cx="139783" cy="12702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Flèche : droite 6">
              <a:extLst>
                <a:ext uri="{FF2B5EF4-FFF2-40B4-BE49-F238E27FC236}">
                  <a16:creationId xmlns:a16="http://schemas.microsoft.com/office/drawing/2014/main" id="{6093BA7F-89CE-884E-D702-2810F86E6ADC}"/>
                </a:ext>
              </a:extLst>
            </p:cNvPr>
            <p:cNvSpPr/>
            <p:nvPr/>
          </p:nvSpPr>
          <p:spPr>
            <a:xfrm rot="10800000">
              <a:off x="5530738" y="5649641"/>
              <a:ext cx="139783" cy="127022"/>
            </a:xfrm>
            <a:prstGeom prst="right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5321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B1405-8847-947C-6F95-D67C3F30A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20C2047-33D2-E4F0-CEF7-9D5C93D0B8B3}"/>
              </a:ext>
            </a:extLst>
          </p:cNvPr>
          <p:cNvSpPr txBox="1"/>
          <p:nvPr/>
        </p:nvSpPr>
        <p:spPr>
          <a:xfrm>
            <a:off x="364743" y="2384665"/>
            <a:ext cx="6726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 JOURNÉE :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Planning des séances du jour. </a:t>
            </a:r>
            <a:r>
              <a:rPr lang="fr-FR" sz="1100" b="1" dirty="0">
                <a:solidFill>
                  <a:srgbClr val="009ACE"/>
                </a:solidFill>
              </a:rPr>
              <a:t>En bleu le cours qui commence</a:t>
            </a:r>
            <a:r>
              <a:rPr lang="fr-FR" sz="1100" dirty="0">
                <a:solidFill>
                  <a:srgbClr val="89BD62"/>
                </a:solidFill>
              </a:rPr>
              <a:t>, </a:t>
            </a:r>
            <a:r>
              <a:rPr lang="fr-FR" sz="1100" dirty="0">
                <a:solidFill>
                  <a:schemeClr val="bg1">
                    <a:lumMod val="50000"/>
                  </a:schemeClr>
                </a:solidFill>
              </a:rPr>
              <a:t>cliquez dessus pour commencer la collecte des assiduités.</a:t>
            </a:r>
          </a:p>
          <a:p>
            <a:pPr>
              <a:spcBef>
                <a:spcPts val="600"/>
              </a:spcBef>
              <a:defRPr/>
            </a:pPr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SEMAINE :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Visualisez votre planning de la semaine.</a:t>
            </a:r>
          </a:p>
          <a:p>
            <a:pPr>
              <a:spcBef>
                <a:spcPts val="600"/>
              </a:spcBef>
              <a:defRPr/>
            </a:pPr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APPRENANTS :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Visualisez les assiduités des apprenants.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48DEE-8841-7C5A-1148-593DC2B9FDD0}"/>
              </a:ext>
            </a:extLst>
          </p:cNvPr>
          <p:cNvSpPr/>
          <p:nvPr/>
        </p:nvSpPr>
        <p:spPr>
          <a:xfrm rot="5400000">
            <a:off x="1728930" y="607798"/>
            <a:ext cx="290941" cy="2871915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b="1" dirty="0">
                <a:latin typeface="Helvetica" pitchFamily="2" charset="0"/>
              </a:rPr>
              <a:t> Écran à l’ouverture de Trainer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09ED15-16B1-AEAA-6462-4DB79940E140}"/>
              </a:ext>
            </a:extLst>
          </p:cNvPr>
          <p:cNvSpPr txBox="1"/>
          <p:nvPr/>
        </p:nvSpPr>
        <p:spPr>
          <a:xfrm>
            <a:off x="2482593" y="940139"/>
            <a:ext cx="484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version web sur ordinateur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902D16-42F8-B6EA-BCBE-363B9E194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5" y="336501"/>
            <a:ext cx="1649008" cy="110361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4F3DBAE8-C550-8090-703D-BC76779EABDA}"/>
              </a:ext>
            </a:extLst>
          </p:cNvPr>
          <p:cNvGrpSpPr/>
          <p:nvPr/>
        </p:nvGrpSpPr>
        <p:grpSpPr>
          <a:xfrm>
            <a:off x="466725" y="3384550"/>
            <a:ext cx="6794500" cy="5167141"/>
            <a:chOff x="466725" y="3384550"/>
            <a:chExt cx="6794500" cy="5167141"/>
          </a:xfrm>
        </p:grpSpPr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DE0CE38B-DF25-F41D-A624-5584FE9EAB88}"/>
                </a:ext>
              </a:extLst>
            </p:cNvPr>
            <p:cNvSpPr txBox="1"/>
            <p:nvPr/>
          </p:nvSpPr>
          <p:spPr>
            <a:xfrm>
              <a:off x="466725" y="7574500"/>
              <a:ext cx="6726089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lvl="0" algn="ctr">
                <a:spcBef>
                  <a:spcPts val="600"/>
                </a:spcBef>
                <a:defRPr sz="1100">
                  <a:solidFill>
                    <a:prstClr val="white">
                      <a:lumMod val="65000"/>
                    </a:prstClr>
                  </a:solidFill>
                  <a:latin typeface="Helvetica" pitchFamily="2" charset="0"/>
                </a:defRPr>
              </a:lvl1pPr>
            </a:lstStyle>
            <a:p>
              <a:pPr marL="0">
                <a:spcBef>
                  <a:spcPts val="0"/>
                </a:spcBef>
              </a:pPr>
              <a:r>
                <a:rPr lang="fr-FR" sz="1000" b="1" dirty="0">
                  <a:solidFill>
                    <a:srgbClr val="009ACE"/>
                  </a:solidFill>
                </a:rPr>
                <a:t>En bleu le cours qui commence</a:t>
              </a:r>
              <a:r>
                <a:rPr lang="fr-FR" sz="1000" dirty="0">
                  <a:solidFill>
                    <a:srgbClr val="89BD62"/>
                  </a:solidFill>
                </a:rPr>
                <a:t>,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cliquez dessus.</a:t>
              </a:r>
            </a:p>
            <a:p>
              <a:pPr marL="0">
                <a:spcBef>
                  <a:spcPts val="0"/>
                </a:spcBef>
              </a:pPr>
              <a:r>
                <a:rPr lang="fr-FR" sz="1000" b="1" dirty="0">
                  <a:solidFill>
                    <a:srgbClr val="89BD62"/>
                  </a:solidFill>
                </a:rPr>
                <a:t>OK vert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les personnes ayant signé.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rgbClr val="CE8C60"/>
                  </a:solidFill>
                </a:rPr>
                <a:t>Orange</a:t>
              </a:r>
              <a:r>
                <a:rPr lang="fr-FR" sz="1000" dirty="0">
                  <a:solidFill>
                    <a:srgbClr val="CE8C60"/>
                  </a:solidFill>
                </a:rPr>
                <a:t>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des absents justifiés sont déclarés.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rgbClr val="D92B58"/>
                  </a:solidFill>
                </a:rPr>
                <a:t>Rouge absent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pas de signature.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chemeClr val="bg1">
                      <a:lumMod val="50000"/>
                    </a:schemeClr>
                  </a:solidFill>
                </a:rPr>
                <a:t>En gris clair,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aucune information d’assiduité.</a:t>
              </a: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9EF7D4E5-047E-F650-D4F9-864C8CCC4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5" y="3384550"/>
              <a:ext cx="6794500" cy="39243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321981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E5E4C86A-DB4D-3FB6-AB0F-E4B42AF62638}"/>
              </a:ext>
            </a:extLst>
          </p:cNvPr>
          <p:cNvSpPr txBox="1"/>
          <p:nvPr/>
        </p:nvSpPr>
        <p:spPr>
          <a:xfrm>
            <a:off x="2482593" y="940139"/>
            <a:ext cx="484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version web sur ordinateur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84CF265-4B63-1A1B-7CBC-0581468D64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5" y="336501"/>
            <a:ext cx="1649008" cy="1103616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26EDC45-AAA2-BAC4-151C-A018C934877C}"/>
              </a:ext>
            </a:extLst>
          </p:cNvPr>
          <p:cNvSpPr txBox="1"/>
          <p:nvPr/>
        </p:nvSpPr>
        <p:spPr>
          <a:xfrm>
            <a:off x="353235" y="2341233"/>
            <a:ext cx="67260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APPRENANTS :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 cliquant sur &gt; </a:t>
            </a:r>
            <a:r>
              <a:rPr lang="fr-FR" sz="1100" b="1" dirty="0">
                <a:solidFill>
                  <a:srgbClr val="009AC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Voir le détail </a:t>
            </a:r>
            <a:r>
              <a:rPr lang="fr-FR" sz="11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 on obtient l’assiduité des apprenants.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5C0BF6-362F-DC57-C15D-C4D2E54408EA}"/>
              </a:ext>
            </a:extLst>
          </p:cNvPr>
          <p:cNvGrpSpPr/>
          <p:nvPr/>
        </p:nvGrpSpPr>
        <p:grpSpPr>
          <a:xfrm>
            <a:off x="431799" y="2784173"/>
            <a:ext cx="6726090" cy="6319192"/>
            <a:chOff x="431799" y="2784173"/>
            <a:chExt cx="6726090" cy="6319192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7476E8E9-0485-E8C3-B060-03698B96C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799" y="2784173"/>
              <a:ext cx="4828447" cy="232893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D8E36E75-B3EC-5737-6645-77B3F8BFA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31800" y="5455361"/>
              <a:ext cx="6726089" cy="212067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DA98F541-81BF-11A6-ECE2-88A9A662BC71}"/>
                </a:ext>
              </a:extLst>
            </p:cNvPr>
            <p:cNvCxnSpPr>
              <a:cxnSpLocks/>
            </p:cNvCxnSpPr>
            <p:nvPr/>
          </p:nvCxnSpPr>
          <p:spPr>
            <a:xfrm>
              <a:off x="4791500" y="3032478"/>
              <a:ext cx="0" cy="2790483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>
              <a:extLst>
                <a:ext uri="{FF2B5EF4-FFF2-40B4-BE49-F238E27FC236}">
                  <a16:creationId xmlns:a16="http://schemas.microsoft.com/office/drawing/2014/main" id="{C9CF0682-9919-6EC2-7A8D-5171D0BA0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68481" y="6424082"/>
              <a:ext cx="688258" cy="656507"/>
            </a:xfrm>
            <a:prstGeom prst="straightConnector1">
              <a:avLst/>
            </a:prstGeom>
            <a:ln w="12700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>
              <a:extLst>
                <a:ext uri="{FF2B5EF4-FFF2-40B4-BE49-F238E27FC236}">
                  <a16:creationId xmlns:a16="http://schemas.microsoft.com/office/drawing/2014/main" id="{7B8C7D6C-8775-E906-6220-883C0A9BF4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881" y="6752335"/>
              <a:ext cx="535858" cy="480654"/>
            </a:xfrm>
            <a:prstGeom prst="straightConnector1">
              <a:avLst/>
            </a:prstGeom>
            <a:ln w="12700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39D7A884-CF3C-7773-C048-A584F294C1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0811" y="6965570"/>
              <a:ext cx="605928" cy="595672"/>
            </a:xfrm>
            <a:prstGeom prst="straightConnector1">
              <a:avLst/>
            </a:prstGeom>
            <a:ln w="12700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AE872BEA-5172-AE5A-3B09-6259D68415BA}"/>
                </a:ext>
              </a:extLst>
            </p:cNvPr>
            <p:cNvSpPr txBox="1"/>
            <p:nvPr/>
          </p:nvSpPr>
          <p:spPr>
            <a:xfrm>
              <a:off x="3038870" y="6965570"/>
              <a:ext cx="2094270" cy="938719"/>
            </a:xfrm>
            <a:prstGeom prst="rect">
              <a:avLst/>
            </a:prstGeom>
            <a:solidFill>
              <a:srgbClr val="CEB58A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La grille de filtrage permet de saisir une plage de date, de sélectionner un ou plusieurs groupes, de sélectionner le % d’absence.</a:t>
              </a:r>
            </a:p>
          </p:txBody>
        </p:sp>
        <p:cxnSp>
          <p:nvCxnSpPr>
            <p:cNvPr id="66" name="Connecteur droit avec flèche 65">
              <a:extLst>
                <a:ext uri="{FF2B5EF4-FFF2-40B4-BE49-F238E27FC236}">
                  <a16:creationId xmlns:a16="http://schemas.microsoft.com/office/drawing/2014/main" id="{6825071E-0C9D-373A-8E31-A53297026896}"/>
                </a:ext>
              </a:extLst>
            </p:cNvPr>
            <p:cNvCxnSpPr>
              <a:cxnSpLocks/>
            </p:cNvCxnSpPr>
            <p:nvPr/>
          </p:nvCxnSpPr>
          <p:spPr>
            <a:xfrm>
              <a:off x="1178145" y="6090311"/>
              <a:ext cx="0" cy="2212258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0B64E463-5AC8-0755-9759-44B6EBDE6AFF}"/>
                </a:ext>
              </a:extLst>
            </p:cNvPr>
            <p:cNvSpPr txBox="1"/>
            <p:nvPr/>
          </p:nvSpPr>
          <p:spPr>
            <a:xfrm>
              <a:off x="431799" y="8333924"/>
              <a:ext cx="2615685" cy="769441"/>
            </a:xfrm>
            <a:prstGeom prst="rect">
              <a:avLst/>
            </a:prstGeom>
            <a:solidFill>
              <a:srgbClr val="CEB58A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Possibilité de visualiser l’assiduité d’un apprenant, en saisissant au minimum les 3 premiers caractères puis cliquez sur la petite loupe.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529CAA2-DE57-4948-5F41-3F78F61EC5BC}"/>
              </a:ext>
            </a:extLst>
          </p:cNvPr>
          <p:cNvSpPr/>
          <p:nvPr/>
        </p:nvSpPr>
        <p:spPr>
          <a:xfrm rot="5400000">
            <a:off x="1728930" y="607798"/>
            <a:ext cx="290941" cy="2871915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b="1" dirty="0">
                <a:latin typeface="Helvetica" pitchFamily="2" charset="0"/>
              </a:rPr>
              <a:t> Écran à l’ouverture de Trainer</a:t>
            </a:r>
          </a:p>
        </p:txBody>
      </p:sp>
    </p:spTree>
    <p:extLst>
      <p:ext uri="{BB962C8B-B14F-4D97-AF65-F5344CB8AC3E}">
        <p14:creationId xmlns:p14="http://schemas.microsoft.com/office/powerpoint/2010/main" val="102507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9FD7B-AD70-07E0-5D5C-C7DD12913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E3C049E3-8928-E236-70AA-1B789DD2EF77}"/>
              </a:ext>
            </a:extLst>
          </p:cNvPr>
          <p:cNvSpPr txBox="1"/>
          <p:nvPr/>
        </p:nvSpPr>
        <p:spPr>
          <a:xfrm>
            <a:off x="2482593" y="993075"/>
            <a:ext cx="484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version web sur ordinateur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E171973-3F24-676D-195D-A8888CDDC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5" y="389437"/>
            <a:ext cx="1649008" cy="1103616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D6232012-99A4-47FA-2F60-90E3702BBBD8}"/>
              </a:ext>
            </a:extLst>
          </p:cNvPr>
          <p:cNvSpPr txBox="1"/>
          <p:nvPr/>
        </p:nvSpPr>
        <p:spPr>
          <a:xfrm>
            <a:off x="353235" y="2226455"/>
            <a:ext cx="6726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fr-FR" sz="1100" b="1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SEMAINE :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En cliquant sur le bouton &gt; </a:t>
            </a:r>
            <a:r>
              <a:rPr lang="fr-FR" sz="1100" b="1" dirty="0">
                <a:solidFill>
                  <a:srgbClr val="009A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Voir mon planning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, vous accédez au 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calendrier des séances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du formateur. Cette vue affiche l'ensemble de ses séances programmées, sous forme de calendrier, et vous pouvez naviguer entre les différents mois — aussi bien pour consulter les séances 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passées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 que celles 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à venir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1100" dirty="0">
              <a:solidFill>
                <a:srgbClr val="000000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EDC1E5C-F0EB-3C12-EBC0-4501CDE11997}"/>
              </a:ext>
            </a:extLst>
          </p:cNvPr>
          <p:cNvGrpSpPr/>
          <p:nvPr/>
        </p:nvGrpSpPr>
        <p:grpSpPr>
          <a:xfrm>
            <a:off x="431800" y="3074868"/>
            <a:ext cx="5503892" cy="7285357"/>
            <a:chOff x="431800" y="3074868"/>
            <a:chExt cx="5503892" cy="728535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93486C0-7FF8-37F8-F210-036E0B01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685"/>
            <a:stretch>
              <a:fillRect/>
            </a:stretch>
          </p:blipFill>
          <p:spPr>
            <a:xfrm>
              <a:off x="442156" y="8451614"/>
              <a:ext cx="5493536" cy="157083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9E518D1-116C-6C10-5992-629CA4D2A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156" y="5523555"/>
              <a:ext cx="4427849" cy="2640488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3D09403C-C374-ECF1-94A3-46D567634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800" y="3074868"/>
              <a:ext cx="4014970" cy="22390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B52DEA47-AAA6-8588-36E2-275CD3A3F465}"/>
                </a:ext>
              </a:extLst>
            </p:cNvPr>
            <p:cNvCxnSpPr>
              <a:cxnSpLocks/>
            </p:cNvCxnSpPr>
            <p:nvPr/>
          </p:nvCxnSpPr>
          <p:spPr>
            <a:xfrm>
              <a:off x="3851365" y="3284542"/>
              <a:ext cx="0" cy="2239013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83A113E2-92C0-47AF-963F-7EE375FED335}"/>
                </a:ext>
              </a:extLst>
            </p:cNvPr>
            <p:cNvGrpSpPr/>
            <p:nvPr/>
          </p:nvGrpSpPr>
          <p:grpSpPr>
            <a:xfrm>
              <a:off x="2181196" y="9213543"/>
              <a:ext cx="2521411" cy="1146682"/>
              <a:chOff x="3387776" y="6301952"/>
              <a:chExt cx="2521411" cy="1146682"/>
            </a:xfrm>
          </p:grpSpPr>
          <p:cxnSp>
            <p:nvCxnSpPr>
              <p:cNvPr id="53" name="Connecteur droit avec flèche 52">
                <a:extLst>
                  <a:ext uri="{FF2B5EF4-FFF2-40B4-BE49-F238E27FC236}">
                    <a16:creationId xmlns:a16="http://schemas.microsoft.com/office/drawing/2014/main" id="{4A504EDD-581E-86A6-E376-40F81D941B4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20929" y="6301952"/>
                <a:ext cx="688258" cy="656507"/>
              </a:xfrm>
              <a:prstGeom prst="straightConnector1">
                <a:avLst/>
              </a:prstGeom>
              <a:ln w="12700">
                <a:solidFill>
                  <a:srgbClr val="D92B5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avec flèche 58">
                <a:extLst>
                  <a:ext uri="{FF2B5EF4-FFF2-40B4-BE49-F238E27FC236}">
                    <a16:creationId xmlns:a16="http://schemas.microsoft.com/office/drawing/2014/main" id="{75E8ACDC-BD36-13F5-6F63-F02084CCA7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73329" y="6630205"/>
                <a:ext cx="535858" cy="480654"/>
              </a:xfrm>
              <a:prstGeom prst="straightConnector1">
                <a:avLst/>
              </a:prstGeom>
              <a:ln w="12700">
                <a:solidFill>
                  <a:srgbClr val="D92B5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avec flèche 60">
                <a:extLst>
                  <a:ext uri="{FF2B5EF4-FFF2-40B4-BE49-F238E27FC236}">
                    <a16:creationId xmlns:a16="http://schemas.microsoft.com/office/drawing/2014/main" id="{777D174A-C46D-0EA6-60D1-6FF12E789C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03259" y="6843440"/>
                <a:ext cx="605928" cy="595672"/>
              </a:xfrm>
              <a:prstGeom prst="straightConnector1">
                <a:avLst/>
              </a:prstGeom>
              <a:ln w="12700">
                <a:solidFill>
                  <a:srgbClr val="D92B58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FA6AC9E9-5E27-DFAD-150F-CE8F14F68227}"/>
                  </a:ext>
                </a:extLst>
              </p:cNvPr>
              <p:cNvSpPr txBox="1"/>
              <p:nvPr/>
            </p:nvSpPr>
            <p:spPr>
              <a:xfrm>
                <a:off x="3387776" y="6894636"/>
                <a:ext cx="2094270" cy="553998"/>
              </a:xfrm>
              <a:prstGeom prst="rect">
                <a:avLst/>
              </a:prstGeom>
              <a:solidFill>
                <a:srgbClr val="CEB58A"/>
              </a:solidFill>
              <a:ln>
                <a:noFill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Filtrage sur une plage de date, un ou plusieurs groupes, % d’absence.</a:t>
                </a:r>
              </a:p>
            </p:txBody>
          </p:sp>
        </p:grpSp>
        <p:cxnSp>
          <p:nvCxnSpPr>
            <p:cNvPr id="66" name="Connecteur droit avec flèche 65">
              <a:extLst>
                <a:ext uri="{FF2B5EF4-FFF2-40B4-BE49-F238E27FC236}">
                  <a16:creationId xmlns:a16="http://schemas.microsoft.com/office/drawing/2014/main" id="{41C53669-B5D0-AFAF-F1C8-5BFA91288C75}"/>
                </a:ext>
              </a:extLst>
            </p:cNvPr>
            <p:cNvCxnSpPr>
              <a:cxnSpLocks/>
            </p:cNvCxnSpPr>
            <p:nvPr/>
          </p:nvCxnSpPr>
          <p:spPr>
            <a:xfrm>
              <a:off x="2802412" y="5847059"/>
              <a:ext cx="0" cy="2604555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815F703-543A-5D23-1BF2-B5D0EF687620}"/>
              </a:ext>
            </a:extLst>
          </p:cNvPr>
          <p:cNvSpPr/>
          <p:nvPr/>
        </p:nvSpPr>
        <p:spPr>
          <a:xfrm rot="5400000">
            <a:off x="1728930" y="607798"/>
            <a:ext cx="290941" cy="2871915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b="1" dirty="0">
                <a:latin typeface="Helvetica" pitchFamily="2" charset="0"/>
              </a:rPr>
              <a:t> Écran à l’ouverture de Trainer</a:t>
            </a:r>
          </a:p>
        </p:txBody>
      </p:sp>
    </p:spTree>
    <p:extLst>
      <p:ext uri="{BB962C8B-B14F-4D97-AF65-F5344CB8AC3E}">
        <p14:creationId xmlns:p14="http://schemas.microsoft.com/office/powerpoint/2010/main" val="280383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826E3-7054-D2A2-AA62-1CCD52C3C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8497FFF-644F-6A17-1E9E-5DD09F552493}"/>
              </a:ext>
            </a:extLst>
          </p:cNvPr>
          <p:cNvSpPr txBox="1"/>
          <p:nvPr/>
        </p:nvSpPr>
        <p:spPr>
          <a:xfrm>
            <a:off x="394324" y="2203617"/>
            <a:ext cx="649818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Mode par défaut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Le formateur se connecte à l'application Trainer, clique sur le cours en cours (</a:t>
            </a:r>
            <a:r>
              <a:rPr lang="fr-FR" sz="11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affiché en bleu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), puis signe. Il fait ensuite l'appel : il marque chaque apprenant comme absent (</a:t>
            </a:r>
            <a:r>
              <a:rPr lang="fr-FR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croix rouge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) ou présent (</a:t>
            </a:r>
            <a:r>
              <a:rPr lang="fr-FR" sz="11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coche verte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) — ou, si tous sont là, il peut tous les déclarer présents en une seule sélection.</a:t>
            </a:r>
          </a:p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Les apprenants ne peuvent signer qu'une fois déclarés présents par le formateur.</a:t>
            </a:r>
          </a:p>
          <a:p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8E2217-7EFC-0219-FC09-F8E57FFEADA3}"/>
              </a:ext>
            </a:extLst>
          </p:cNvPr>
          <p:cNvSpPr/>
          <p:nvPr/>
        </p:nvSpPr>
        <p:spPr>
          <a:xfrm rot="5400000">
            <a:off x="1604576" y="619651"/>
            <a:ext cx="290941" cy="2636494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dirty="0">
                <a:latin typeface="Helvetica" pitchFamily="2" charset="0"/>
              </a:rPr>
              <a:t>Émarger en mode : </a:t>
            </a:r>
            <a:r>
              <a:rPr lang="fr-FR" sz="1400" b="1" dirty="0">
                <a:latin typeface="Helvetica" pitchFamily="2" charset="0"/>
              </a:rPr>
              <a:t>Classique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E483B73-01E2-55B2-E4E8-F6EEDA4D6C0E}"/>
              </a:ext>
            </a:extLst>
          </p:cNvPr>
          <p:cNvSpPr txBox="1"/>
          <p:nvPr/>
        </p:nvSpPr>
        <p:spPr>
          <a:xfrm>
            <a:off x="2482593" y="940139"/>
            <a:ext cx="484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version web sur ordinateur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D78E5DC-D55D-4FAA-AA3C-35DE797CF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5" y="336501"/>
            <a:ext cx="1649008" cy="1103616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34655BA4-37BD-23E4-68A7-730E23AA657F}"/>
              </a:ext>
            </a:extLst>
          </p:cNvPr>
          <p:cNvGrpSpPr/>
          <p:nvPr/>
        </p:nvGrpSpPr>
        <p:grpSpPr>
          <a:xfrm>
            <a:off x="371174" y="3414396"/>
            <a:ext cx="7027775" cy="5380084"/>
            <a:chOff x="371174" y="3414396"/>
            <a:chExt cx="7027775" cy="5380084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A11D8D9-A27E-F199-B026-6F888B3C7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5" y="3414396"/>
              <a:ext cx="6794500" cy="392430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F91B182-B3AC-C830-20EC-27130B4C8176}"/>
                </a:ext>
              </a:extLst>
            </p:cNvPr>
            <p:cNvSpPr/>
            <p:nvPr/>
          </p:nvSpPr>
          <p:spPr>
            <a:xfrm>
              <a:off x="371174" y="7368894"/>
              <a:ext cx="462908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1200" dirty="0">
                  <a:solidFill>
                    <a:srgbClr val="4D4D4D"/>
                  </a:solidFill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Cliquez sur le cours (bleu) que vous souhaitez faire émarger.</a:t>
              </a:r>
              <a:endParaRPr lang="fr-FR" sz="7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18B4770-555C-A376-B913-E01CBC141371}"/>
                </a:ext>
              </a:extLst>
            </p:cNvPr>
            <p:cNvSpPr txBox="1"/>
            <p:nvPr/>
          </p:nvSpPr>
          <p:spPr>
            <a:xfrm>
              <a:off x="433664" y="8009650"/>
              <a:ext cx="6692343" cy="7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6363" lvl="0" algn="ctr">
                <a:spcBef>
                  <a:spcPts val="600"/>
                </a:spcBef>
                <a:defRPr sz="1100">
                  <a:solidFill>
                    <a:prstClr val="white">
                      <a:lumMod val="65000"/>
                    </a:prstClr>
                  </a:solidFill>
                  <a:latin typeface="Helvetica" pitchFamily="2" charset="0"/>
                </a:defRPr>
              </a:lvl1pPr>
            </a:lstStyle>
            <a:p>
              <a:pPr marL="0">
                <a:spcBef>
                  <a:spcPts val="0"/>
                </a:spcBef>
              </a:pPr>
              <a:r>
                <a:rPr lang="fr-FR" sz="1000" b="1" dirty="0">
                  <a:solidFill>
                    <a:srgbClr val="009ACE"/>
                  </a:solidFill>
                </a:rPr>
                <a:t>En bleu le cours qui commence</a:t>
              </a:r>
              <a:r>
                <a:rPr lang="fr-FR" sz="1000" dirty="0">
                  <a:solidFill>
                    <a:srgbClr val="89BD62"/>
                  </a:solidFill>
                </a:rPr>
                <a:t>,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cliquez dessus.</a:t>
              </a:r>
            </a:p>
            <a:p>
              <a:pPr marL="0">
                <a:spcBef>
                  <a:spcPts val="0"/>
                </a:spcBef>
              </a:pPr>
              <a:r>
                <a:rPr lang="fr-FR" sz="1000" b="1" dirty="0">
                  <a:solidFill>
                    <a:srgbClr val="89BD62"/>
                  </a:solidFill>
                </a:rPr>
                <a:t>OK vert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les personnes ayant signé.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rgbClr val="CE8C60"/>
                  </a:solidFill>
                </a:rPr>
                <a:t>Orange</a:t>
              </a:r>
              <a:r>
                <a:rPr lang="fr-FR" sz="1000" dirty="0">
                  <a:solidFill>
                    <a:srgbClr val="CE8C60"/>
                  </a:solidFill>
                </a:rPr>
                <a:t>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des absents justifiés sont déclarés.</a:t>
              </a:r>
            </a:p>
            <a:p>
              <a:pPr marL="0">
                <a:spcBef>
                  <a:spcPts val="300"/>
                </a:spcBef>
              </a:pPr>
              <a:r>
                <a:rPr lang="fr-FR" sz="1000" b="1" dirty="0">
                  <a:solidFill>
                    <a:srgbClr val="D92B58"/>
                  </a:solidFill>
                </a:rPr>
                <a:t>Rouge absent </a:t>
              </a:r>
              <a:r>
                <a:rPr lang="fr-FR" sz="1000" dirty="0">
                  <a:solidFill>
                    <a:schemeClr val="bg1">
                      <a:lumMod val="50000"/>
                    </a:schemeClr>
                  </a:solidFill>
                </a:rPr>
                <a:t>pas de signature.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0245493-E1CE-A506-0E02-3DECC3435FA1}"/>
                </a:ext>
              </a:extLst>
            </p:cNvPr>
            <p:cNvSpPr txBox="1"/>
            <p:nvPr/>
          </p:nvSpPr>
          <p:spPr>
            <a:xfrm>
              <a:off x="6853065" y="3864118"/>
              <a:ext cx="545884" cy="461665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27" name="Flèche vers la droite 26">
              <a:extLst>
                <a:ext uri="{FF2B5EF4-FFF2-40B4-BE49-F238E27FC236}">
                  <a16:creationId xmlns:a16="http://schemas.microsoft.com/office/drawing/2014/main" id="{89319478-5275-1982-1CE9-985C7FC96B11}"/>
                </a:ext>
              </a:extLst>
            </p:cNvPr>
            <p:cNvSpPr/>
            <p:nvPr/>
          </p:nvSpPr>
          <p:spPr>
            <a:xfrm rot="16200000">
              <a:off x="2679067" y="4957902"/>
              <a:ext cx="323088" cy="195469"/>
            </a:xfrm>
            <a:prstGeom prst="rightArrow">
              <a:avLst/>
            </a:prstGeom>
            <a:solidFill>
              <a:srgbClr val="FF0000"/>
            </a:solidFill>
            <a:ln w="28575"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0774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FA5E7-0AE9-44E0-F88B-D0C14B78E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439E58-5EA5-8AE4-924F-610918158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" y="2219920"/>
            <a:ext cx="4585417" cy="22793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7083122-3623-6839-5D51-9C4041EAA72B}"/>
              </a:ext>
            </a:extLst>
          </p:cNvPr>
          <p:cNvSpPr/>
          <p:nvPr/>
        </p:nvSpPr>
        <p:spPr>
          <a:xfrm rot="5400000">
            <a:off x="1604576" y="676503"/>
            <a:ext cx="290941" cy="2636494"/>
          </a:xfrm>
          <a:prstGeom prst="rect">
            <a:avLst/>
          </a:prstGeom>
          <a:solidFill>
            <a:srgbClr val="009A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fr-FR" sz="1400" dirty="0">
                <a:latin typeface="Helvetica" pitchFamily="2" charset="0"/>
              </a:rPr>
              <a:t>Émarger en mode : </a:t>
            </a:r>
            <a:r>
              <a:rPr lang="fr-FR" sz="1400" b="1" dirty="0">
                <a:latin typeface="Helvetica" pitchFamily="2" charset="0"/>
              </a:rPr>
              <a:t>Classique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0E5CD1-AD06-EE1C-70AB-367EA3A6B4B4}"/>
              </a:ext>
            </a:extLst>
          </p:cNvPr>
          <p:cNvSpPr txBox="1"/>
          <p:nvPr/>
        </p:nvSpPr>
        <p:spPr>
          <a:xfrm>
            <a:off x="2482593" y="940139"/>
            <a:ext cx="4849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105580"/>
                </a:solidFill>
                <a:latin typeface="Arial Black" panose="020B0A04020102020204" pitchFamily="34" charset="0"/>
              </a:rPr>
              <a:t>Trainer</a:t>
            </a:r>
            <a:r>
              <a:rPr lang="fr-FR" dirty="0">
                <a:latin typeface="Arial Black" panose="020B0A040201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version web sur ordinateur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E27F9D1-4599-8A72-DE52-9E8CCC29D6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85" y="336501"/>
            <a:ext cx="1649008" cy="1103616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A96E38E0-09E1-A073-11B8-E8411BB8AEA7}"/>
              </a:ext>
            </a:extLst>
          </p:cNvPr>
          <p:cNvGrpSpPr/>
          <p:nvPr/>
        </p:nvGrpSpPr>
        <p:grpSpPr>
          <a:xfrm>
            <a:off x="430346" y="2897944"/>
            <a:ext cx="6689491" cy="7205603"/>
            <a:chOff x="430346" y="2897944"/>
            <a:chExt cx="6689491" cy="720560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36842F9-52A4-121D-037E-675DA7198978}"/>
                </a:ext>
              </a:extLst>
            </p:cNvPr>
            <p:cNvSpPr/>
            <p:nvPr/>
          </p:nvSpPr>
          <p:spPr>
            <a:xfrm>
              <a:off x="430346" y="4519991"/>
              <a:ext cx="42510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200" dirty="0">
                  <a:solidFill>
                    <a:srgbClr val="4D4D4D"/>
                  </a:solidFill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Indiquez votre présence en signant dans le cadre.</a:t>
              </a:r>
              <a:endParaRPr lang="fr-FR" sz="7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207DD36-1614-5373-F8C4-D69CC1D9C89E}"/>
                </a:ext>
              </a:extLst>
            </p:cNvPr>
            <p:cNvSpPr txBox="1"/>
            <p:nvPr/>
          </p:nvSpPr>
          <p:spPr>
            <a:xfrm>
              <a:off x="431800" y="4796990"/>
              <a:ext cx="424954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06363" lvl="0" algn="ctr">
                <a:spcBef>
                  <a:spcPts val="600"/>
                </a:spcBef>
              </a:pPr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Si des émargements sont en attente, alors vous devrez les signer avant d’accéder à la séance en cours.  </a:t>
              </a:r>
              <a:endParaRPr lang="fr-FR" sz="9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5DBA6F7-C3FF-D9CA-1850-8918BF7BA684}"/>
                </a:ext>
              </a:extLst>
            </p:cNvPr>
            <p:cNvSpPr txBox="1"/>
            <p:nvPr/>
          </p:nvSpPr>
          <p:spPr>
            <a:xfrm>
              <a:off x="4779199" y="2897944"/>
              <a:ext cx="545884" cy="461665"/>
            </a:xfrm>
            <a:prstGeom prst="rect">
              <a:avLst/>
            </a:prstGeom>
            <a:solidFill>
              <a:srgbClr val="FF000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24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86254AC-3A12-E9F7-663F-FB2DA5761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5261" y="6536748"/>
              <a:ext cx="5684576" cy="283822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pic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D56BD724-3CC2-B376-64DC-FDBD0571E321}"/>
                </a:ext>
              </a:extLst>
            </p:cNvPr>
            <p:cNvCxnSpPr>
              <a:cxnSpLocks/>
            </p:cNvCxnSpPr>
            <p:nvPr/>
          </p:nvCxnSpPr>
          <p:spPr>
            <a:xfrm>
              <a:off x="2837136" y="6123008"/>
              <a:ext cx="0" cy="1020667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1126D137-2154-476F-14FA-58EFA7864373}"/>
                </a:ext>
              </a:extLst>
            </p:cNvPr>
            <p:cNvSpPr txBox="1"/>
            <p:nvPr/>
          </p:nvSpPr>
          <p:spPr>
            <a:xfrm>
              <a:off x="2642563" y="5574083"/>
              <a:ext cx="2615685" cy="769441"/>
            </a:xfrm>
            <a:prstGeom prst="rect">
              <a:avLst/>
            </a:prstGeom>
            <a:solidFill>
              <a:srgbClr val="CEB58A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Cliquez ici pour sélectionner tous les apprenants ou cliquez sur un nom dessous pour une sélection par apprenants.</a:t>
              </a:r>
            </a:p>
          </p:txBody>
        </p: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F9D39BAC-FE5F-2052-EA2E-4FF559071D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8240" y="9286922"/>
              <a:ext cx="0" cy="771479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F0B4E196-7066-82AA-4BA2-0030BB7D3E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2010" y="9286921"/>
              <a:ext cx="0" cy="771479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CA9AB2B-BB50-5257-5998-9DC3A3BB1D1D}"/>
                </a:ext>
              </a:extLst>
            </p:cNvPr>
            <p:cNvSpPr txBox="1"/>
            <p:nvPr/>
          </p:nvSpPr>
          <p:spPr>
            <a:xfrm>
              <a:off x="4504152" y="9672660"/>
              <a:ext cx="2615685" cy="430887"/>
            </a:xfrm>
            <a:prstGeom prst="rect">
              <a:avLst/>
            </a:prstGeom>
            <a:solidFill>
              <a:srgbClr val="CEB58A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Une fois les apprenants sélectionnés, indiquez leur statut.</a:t>
              </a:r>
            </a:p>
          </p:txBody>
        </p:sp>
        <p:cxnSp>
          <p:nvCxnSpPr>
            <p:cNvPr id="2" name="Connecteur droit avec flèche 1">
              <a:extLst>
                <a:ext uri="{FF2B5EF4-FFF2-40B4-BE49-F238E27FC236}">
                  <a16:creationId xmlns:a16="http://schemas.microsoft.com/office/drawing/2014/main" id="{FDB557BC-AC71-CD39-7ADF-2F1FFE7F50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91080" y="7663855"/>
              <a:ext cx="810660" cy="0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E3F31178-5013-D6B5-1D54-047E814744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91080" y="8040845"/>
              <a:ext cx="810660" cy="0"/>
            </a:xfrm>
            <a:prstGeom prst="straightConnector1">
              <a:avLst/>
            </a:prstGeom>
            <a:ln w="28575">
              <a:solidFill>
                <a:srgbClr val="D92B5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69D2D56-DCA6-A9F8-679B-D9565FDD7369}"/>
                </a:ext>
              </a:extLst>
            </p:cNvPr>
            <p:cNvSpPr txBox="1"/>
            <p:nvPr/>
          </p:nvSpPr>
          <p:spPr>
            <a:xfrm>
              <a:off x="3779837" y="7442351"/>
              <a:ext cx="2615685" cy="769441"/>
            </a:xfrm>
            <a:prstGeom prst="rect">
              <a:avLst/>
            </a:prstGeom>
            <a:solidFill>
              <a:srgbClr val="CEB58A"/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fr-FR" sz="11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fr-FR" sz="1100" b="1" dirty="0">
                  <a:solidFill>
                    <a:schemeClr val="bg1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Ou sélectionner les apprenants individuellement.</a:t>
              </a:r>
            </a:p>
            <a:p>
              <a:pPr algn="ctr"/>
              <a:endParaRPr lang="fr-FR" sz="11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53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A3702B-C1C9-FFE9-EF67-DD2670757BC4}"/>
              </a:ext>
            </a:extLst>
          </p:cNvPr>
          <p:cNvSpPr/>
          <p:nvPr/>
        </p:nvSpPr>
        <p:spPr>
          <a:xfrm>
            <a:off x="444809" y="2400507"/>
            <a:ext cx="6802442" cy="3177968"/>
          </a:xfrm>
          <a:prstGeom prst="rect">
            <a:avLst/>
          </a:prstGeom>
          <a:solidFill>
            <a:srgbClr val="E7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Helvetica" pitchFamily="2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9103957-5B30-EE47-B810-346F0480229E}"/>
              </a:ext>
            </a:extLst>
          </p:cNvPr>
          <p:cNvSpPr txBox="1"/>
          <p:nvPr/>
        </p:nvSpPr>
        <p:spPr>
          <a:xfrm>
            <a:off x="342204" y="641326"/>
            <a:ext cx="4598558" cy="11156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800" b="1" dirty="0">
                <a:solidFill>
                  <a:srgbClr val="000000"/>
                </a:solidFill>
                <a:latin typeface="Helvetica"/>
                <a:cs typeface="Helvetica"/>
              </a:rPr>
              <a:t>La signature par QRCode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Helvetica"/>
                <a:cs typeface="Helvetica"/>
              </a:rPr>
              <a:t>(mode adapté pour les formations en distanciel)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Helvetica"/>
              <a:cs typeface="Helvetica"/>
            </a:endParaRPr>
          </a:p>
          <a:p>
            <a:pPr algn="ctr"/>
            <a:endParaRPr lang="fr-FR" sz="2800" dirty="0">
              <a:solidFill>
                <a:srgbClr val="ED7D31"/>
              </a:solidFill>
              <a:latin typeface="Helvetica" pitchFamily="2" charset="0"/>
            </a:endParaRPr>
          </a:p>
        </p:txBody>
      </p:sp>
      <p:sp>
        <p:nvSpPr>
          <p:cNvPr id="48" name="Bulle rectangulaire à coins arrondis 29">
            <a:extLst>
              <a:ext uri="{FF2B5EF4-FFF2-40B4-BE49-F238E27FC236}">
                <a16:creationId xmlns:a16="http://schemas.microsoft.com/office/drawing/2014/main" id="{B712AA1D-F935-4B9A-964C-78B4D246A2BB}"/>
              </a:ext>
            </a:extLst>
          </p:cNvPr>
          <p:cNvSpPr/>
          <p:nvPr/>
        </p:nvSpPr>
        <p:spPr>
          <a:xfrm>
            <a:off x="5261748" y="645621"/>
            <a:ext cx="2074249" cy="777133"/>
          </a:xfrm>
          <a:prstGeom prst="wedgeRoundRectCallout">
            <a:avLst>
              <a:gd name="adj1" fmla="val -66974"/>
              <a:gd name="adj2" fmla="val -8106"/>
              <a:gd name="adj3" fmla="val 16667"/>
            </a:avLst>
          </a:prstGeom>
          <a:solidFill>
            <a:srgbClr val="009AC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800" b="1" dirty="0">
                <a:latin typeface="Helvetica" pitchFamily="2" charset="0"/>
              </a:rPr>
              <a:t>Prérequis : que les participants aient téléchargé l’app « SWS Student » et aient récupéré leurs identifiants par e-mail</a:t>
            </a:r>
            <a:br>
              <a:rPr lang="fr-FR" sz="800" b="1" dirty="0">
                <a:latin typeface="Helvetica" pitchFamily="2" charset="0"/>
              </a:rPr>
            </a:br>
            <a:r>
              <a:rPr lang="fr-FR" sz="800" b="1" dirty="0">
                <a:latin typeface="Helvetica" pitchFamily="2" charset="0"/>
              </a:rPr>
              <a:t>(voir la fiche app Student)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15E5518-6BF4-062A-B2BB-8AC8A9F771DB}"/>
              </a:ext>
            </a:extLst>
          </p:cNvPr>
          <p:cNvGrpSpPr/>
          <p:nvPr/>
        </p:nvGrpSpPr>
        <p:grpSpPr>
          <a:xfrm>
            <a:off x="444809" y="1613924"/>
            <a:ext cx="6802442" cy="8867487"/>
            <a:chOff x="444809" y="1613924"/>
            <a:chExt cx="6802442" cy="886748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042BEDFA-B8D4-4C83-98EC-871BCDCAEF45}"/>
                </a:ext>
              </a:extLst>
            </p:cNvPr>
            <p:cNvSpPr/>
            <p:nvPr/>
          </p:nvSpPr>
          <p:spPr>
            <a:xfrm rot="5400000">
              <a:off x="1647878" y="675672"/>
              <a:ext cx="440505" cy="2759768"/>
            </a:xfrm>
            <a:prstGeom prst="rect">
              <a:avLst/>
            </a:prstGeom>
            <a:solidFill>
              <a:srgbClr val="009A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lang="fr-FR" sz="1600" b="1" dirty="0">
                  <a:latin typeface="Helvetica" pitchFamily="2" charset="0"/>
                </a:rPr>
                <a:t> Depuis portail Trainer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32A0E7DA-168D-A431-9D50-AF4909DF7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6976" y="1613924"/>
              <a:ext cx="1028510" cy="688341"/>
            </a:xfrm>
            <a:prstGeom prst="rect">
              <a:avLst/>
            </a:prstGeom>
          </p:spPr>
        </p:pic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C508D54-A43B-4573-912B-122FA5B38D84}"/>
                </a:ext>
              </a:extLst>
            </p:cNvPr>
            <p:cNvSpPr/>
            <p:nvPr/>
          </p:nvSpPr>
          <p:spPr>
            <a:xfrm>
              <a:off x="4784853" y="2954592"/>
              <a:ext cx="2462398" cy="2069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1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Cliquez sur la flèche</a:t>
              </a:r>
            </a:p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1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« QR CODE SÉANCE » puis partagez votre écran aux participants.</a:t>
              </a:r>
            </a:p>
            <a:p>
              <a:pPr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100" b="1" i="1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Pas d’appel nécessaire dans ce mode, c’est le fait de flasher le QR-Code par l’apprenant qui le déclare présent et l’autorise à signer.</a:t>
              </a:r>
            </a:p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100" i="1" dirty="0">
                  <a:solidFill>
                    <a:srgbClr val="00B0F0"/>
                  </a:solidFill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À noter le QR-Code change toutes les 2,3 secondes.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F0969BF-18CF-6384-2148-0566BEE6C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9502"/>
            <a:stretch>
              <a:fillRect/>
            </a:stretch>
          </p:blipFill>
          <p:spPr>
            <a:xfrm>
              <a:off x="575261" y="2573993"/>
              <a:ext cx="4209592" cy="2778265"/>
            </a:xfrm>
            <a:prstGeom prst="rect">
              <a:avLst/>
            </a:prstGeom>
          </p:spPr>
        </p:pic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A4A325D9-BF09-4456-A3A7-E786BAC11C48}"/>
                </a:ext>
              </a:extLst>
            </p:cNvPr>
            <p:cNvSpPr/>
            <p:nvPr/>
          </p:nvSpPr>
          <p:spPr>
            <a:xfrm>
              <a:off x="1342270" y="3418201"/>
              <a:ext cx="302232" cy="319316"/>
            </a:xfrm>
            <a:prstGeom prst="ellipse">
              <a:avLst/>
            </a:prstGeom>
            <a:noFill/>
            <a:ln w="38100">
              <a:solidFill>
                <a:srgbClr val="D814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Helvetica" pitchFamily="2" charset="0"/>
              </a:endParaRPr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3B96231-4FE3-CFD1-89BD-51877F032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6771" y="6982636"/>
              <a:ext cx="5106132" cy="3498775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FFF515E-259F-66A3-7A28-3C2722D27F63}"/>
                </a:ext>
              </a:extLst>
            </p:cNvPr>
            <p:cNvSpPr/>
            <p:nvPr/>
          </p:nvSpPr>
          <p:spPr>
            <a:xfrm rot="5400000">
              <a:off x="2049153" y="4730618"/>
              <a:ext cx="440505" cy="3649194"/>
            </a:xfrm>
            <a:prstGeom prst="rect">
              <a:avLst/>
            </a:prstGeom>
            <a:solidFill>
              <a:srgbClr val="009A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lang="fr-FR" sz="1600" b="1" dirty="0">
                  <a:latin typeface="Helvetica" pitchFamily="2" charset="0"/>
                </a:rPr>
                <a:t> Depuis l’application Trainer mobile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B4638D33-0DCE-D556-15C8-12E87C290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5458" y="6061858"/>
              <a:ext cx="345907" cy="713610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791197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53986" y="579787"/>
            <a:ext cx="444385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elvetica" pitchFamily="2" charset="0"/>
              </a:rPr>
              <a:t>La signature par Code </a:t>
            </a:r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(principalement utilisée pour les formations longues par les écoles)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30" name="Bulle rectangulaire à coins arrondis 29">
            <a:extLst>
              <a:ext uri="{FF2B5EF4-FFF2-40B4-BE49-F238E27FC236}">
                <a16:creationId xmlns:a16="http://schemas.microsoft.com/office/drawing/2014/main" id="{F6C71B90-99FD-EE44-9B5F-14CC0F2D1088}"/>
              </a:ext>
            </a:extLst>
          </p:cNvPr>
          <p:cNvSpPr/>
          <p:nvPr/>
        </p:nvSpPr>
        <p:spPr>
          <a:xfrm>
            <a:off x="4845057" y="533623"/>
            <a:ext cx="2074249" cy="777133"/>
          </a:xfrm>
          <a:prstGeom prst="wedgeRoundRectCallout">
            <a:avLst>
              <a:gd name="adj1" fmla="val -66974"/>
              <a:gd name="adj2" fmla="val -8106"/>
              <a:gd name="adj3" fmla="val 16667"/>
            </a:avLst>
          </a:prstGeom>
          <a:solidFill>
            <a:srgbClr val="009AC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106363" algn="ctr">
              <a:lnSpc>
                <a:spcPct val="100000"/>
              </a:lnSpc>
              <a:spcBef>
                <a:spcPts val="300"/>
              </a:spcBef>
            </a:pPr>
            <a:r>
              <a:rPr lang="fr-FR" sz="800" b="1" dirty="0">
                <a:latin typeface="Helvetica" pitchFamily="2" charset="0"/>
              </a:rPr>
              <a:t>Prérequis : que les participants aient téléchargé l’app « SWS Student » ou aient accès au portail apprenant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DF90703-F069-44C2-BFBB-E866587E51B1}"/>
              </a:ext>
            </a:extLst>
          </p:cNvPr>
          <p:cNvSpPr/>
          <p:nvPr/>
        </p:nvSpPr>
        <p:spPr>
          <a:xfrm>
            <a:off x="477247" y="2268430"/>
            <a:ext cx="6802442" cy="2756578"/>
          </a:xfrm>
          <a:prstGeom prst="rect">
            <a:avLst/>
          </a:prstGeom>
          <a:solidFill>
            <a:srgbClr val="E7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>
              <a:latin typeface="Helvetica" pitchFamily="2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DFABCF0-1B8C-9AD5-DCD9-3C8D5140D667}"/>
              </a:ext>
            </a:extLst>
          </p:cNvPr>
          <p:cNvGrpSpPr/>
          <p:nvPr/>
        </p:nvGrpSpPr>
        <p:grpSpPr>
          <a:xfrm>
            <a:off x="455174" y="1455134"/>
            <a:ext cx="6736824" cy="8693528"/>
            <a:chOff x="455174" y="1455134"/>
            <a:chExt cx="6736824" cy="869352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0099C3-9F87-BEE6-C080-09EEC401F0CD}"/>
                </a:ext>
              </a:extLst>
            </p:cNvPr>
            <p:cNvSpPr/>
            <p:nvPr/>
          </p:nvSpPr>
          <p:spPr>
            <a:xfrm rot="5400000">
              <a:off x="1614805" y="524254"/>
              <a:ext cx="440505" cy="2759768"/>
            </a:xfrm>
            <a:prstGeom prst="rect">
              <a:avLst/>
            </a:prstGeom>
            <a:solidFill>
              <a:srgbClr val="009A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lang="fr-FR" sz="1600" b="1" dirty="0">
                  <a:latin typeface="Helvetica" pitchFamily="2" charset="0"/>
                </a:rPr>
                <a:t> Depuis portail Trainer</a:t>
              </a: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4798BD4-1EE2-73A8-1F76-D1FD86134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0112" y="1455134"/>
              <a:ext cx="1028510" cy="688341"/>
            </a:xfrm>
            <a:prstGeom prst="rect">
              <a:avLst/>
            </a:prstGeom>
          </p:spPr>
        </p:pic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DBBB7A3-7874-4EED-AFBE-EAF8E57A4840}"/>
                </a:ext>
              </a:extLst>
            </p:cNvPr>
            <p:cNvSpPr/>
            <p:nvPr/>
          </p:nvSpPr>
          <p:spPr>
            <a:xfrm>
              <a:off x="3878468" y="2716102"/>
              <a:ext cx="3313530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6363" algn="ctr">
                <a:spcBef>
                  <a:spcPts val="300"/>
                </a:spcBef>
              </a:pPr>
              <a:r>
                <a:rPr lang="fr-FR" sz="11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Communiquez le code affiché. </a:t>
              </a:r>
            </a:p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endParaRPr lang="fr-FR" sz="1100" dirty="0">
                <a:latin typeface="Helvetica" pitchFamily="2" charset="0"/>
                <a:ea typeface="Helvetica Neue Light"/>
                <a:cs typeface="Helvetica Neue Light"/>
                <a:sym typeface="Helvetica Neue Light"/>
              </a:endParaRPr>
            </a:p>
            <a:p>
              <a:pPr marL="106363" algn="ctr">
                <a:lnSpc>
                  <a:spcPct val="100000"/>
                </a:lnSpc>
                <a:spcBef>
                  <a:spcPts val="300"/>
                </a:spcBef>
              </a:pPr>
              <a:r>
                <a:rPr lang="fr-FR" sz="11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rPr>
                <a:t>Indiquez aux participants de cliquer sur l’onglet Code dans l’application Student.</a:t>
              </a:r>
            </a:p>
            <a:p>
              <a:pPr lvl="0" algn="ctr">
                <a:spcBef>
                  <a:spcPts val="600"/>
                </a:spcBef>
              </a:pPr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Vous pouvez copier ce code</a:t>
              </a:r>
            </a:p>
            <a:p>
              <a:pPr lvl="0" algn="ctr"/>
              <a:r>
                <a:rPr lang="fr-FR" sz="11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</a:rPr>
                <a:t>dans le chat lors des formations à distance.</a:t>
              </a:r>
            </a:p>
            <a:p>
              <a:pPr lvl="0" algn="ctr">
                <a:spcBef>
                  <a:spcPts val="600"/>
                </a:spcBef>
              </a:pPr>
              <a:r>
                <a:rPr lang="fr-FR" sz="1100" b="1" i="1" dirty="0">
                  <a:solidFill>
                    <a:srgbClr val="000000"/>
                  </a:solidFill>
                  <a:latin typeface="Helvetica" pitchFamily="2" charset="0"/>
                </a:rPr>
                <a:t>Une fois le code saisit par le participant, il sera déclaré présent et autorisé à signer</a:t>
              </a:r>
              <a:r>
                <a:rPr lang="fr-FR" sz="1100" dirty="0">
                  <a:solidFill>
                    <a:srgbClr val="000000"/>
                  </a:solidFill>
                  <a:latin typeface="Helvetica" pitchFamily="2" charset="0"/>
                </a:rPr>
                <a:t>.</a:t>
              </a:r>
            </a:p>
            <a:p>
              <a:pPr lvl="0" algn="ctr">
                <a:spcBef>
                  <a:spcPts val="600"/>
                </a:spcBef>
              </a:pPr>
              <a:r>
                <a:rPr lang="fr-FR" sz="1100" dirty="0">
                  <a:solidFill>
                    <a:srgbClr val="000000"/>
                  </a:solidFill>
                  <a:latin typeface="Helvetica" pitchFamily="2" charset="0"/>
                </a:rPr>
                <a:t>Si vous le déclarez présent (buste vert) il n’aura pas besoin de saisir le code.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2CA0FBD-DE5F-AB43-2271-8F82AC48412D}"/>
                </a:ext>
              </a:extLst>
            </p:cNvPr>
            <p:cNvSpPr/>
            <p:nvPr/>
          </p:nvSpPr>
          <p:spPr>
            <a:xfrm rot="5400000">
              <a:off x="2167653" y="3960570"/>
              <a:ext cx="440505" cy="3649194"/>
            </a:xfrm>
            <a:prstGeom prst="rect">
              <a:avLst/>
            </a:prstGeom>
            <a:solidFill>
              <a:srgbClr val="009A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lang="fr-FR" sz="1600" b="1" dirty="0">
                  <a:latin typeface="Helvetica" pitchFamily="2" charset="0"/>
                </a:rPr>
                <a:t> Depuis l’application Trainer mobile</a:t>
              </a: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1F12457F-C524-10FF-B98F-D777B3F8208D}"/>
                </a:ext>
              </a:extLst>
            </p:cNvPr>
            <p:cNvGrpSpPr/>
            <p:nvPr/>
          </p:nvGrpSpPr>
          <p:grpSpPr>
            <a:xfrm>
              <a:off x="757231" y="6358364"/>
              <a:ext cx="5617443" cy="3790298"/>
              <a:chOff x="757231" y="6310238"/>
              <a:chExt cx="5617443" cy="3790298"/>
            </a:xfrm>
          </p:grpSpPr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E892A519-9D66-0BEF-0E5F-BD2C2D43F4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3318" y="6317278"/>
                <a:ext cx="1145167" cy="2562545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FB9610B1-5E30-6BDD-79C9-3DCD6FA805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2287" y="6310238"/>
                <a:ext cx="1145167" cy="2576624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sp>
            <p:nvSpPr>
              <p:cNvPr id="11" name="Flèche : droite 10">
                <a:extLst>
                  <a:ext uri="{FF2B5EF4-FFF2-40B4-BE49-F238E27FC236}">
                    <a16:creationId xmlns:a16="http://schemas.microsoft.com/office/drawing/2014/main" id="{D98796F4-BA1A-B1E8-62A9-213198D3F7BB}"/>
                  </a:ext>
                </a:extLst>
              </p:cNvPr>
              <p:cNvSpPr/>
              <p:nvPr/>
            </p:nvSpPr>
            <p:spPr>
              <a:xfrm rot="5400000">
                <a:off x="2448827" y="8278040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Flèche : droite 12">
                <a:extLst>
                  <a:ext uri="{FF2B5EF4-FFF2-40B4-BE49-F238E27FC236}">
                    <a16:creationId xmlns:a16="http://schemas.microsoft.com/office/drawing/2014/main" id="{82D7AD11-FB4E-E935-83B8-E45D80363A4E}"/>
                  </a:ext>
                </a:extLst>
              </p:cNvPr>
              <p:cNvSpPr/>
              <p:nvPr/>
            </p:nvSpPr>
            <p:spPr>
              <a:xfrm rot="5400000">
                <a:off x="3018369" y="8294664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049C044-2D40-CEBA-B608-FE3B54B0070E}"/>
                  </a:ext>
                </a:extLst>
              </p:cNvPr>
              <p:cNvSpPr/>
              <p:nvPr/>
            </p:nvSpPr>
            <p:spPr>
              <a:xfrm>
                <a:off x="757231" y="9007929"/>
                <a:ext cx="5617443" cy="10926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1.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Cliquez sur « Actions », puis sélectionnez l’icône 123. Le code est affiché.</a:t>
                </a: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2.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Le communiquer aux apprenants.</a:t>
                </a: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3.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Les apprenants, depuis l’application Student, sélectionnent le cours qui commence.</a:t>
                </a: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4.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Sélectionne le mode « Code ».</a:t>
                </a: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5.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Une fois le code saisi, ils sont autorisés à signer.</a:t>
                </a:r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7AAAE05-2512-85D8-9F57-25CEEE76C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931" y="5344650"/>
              <a:ext cx="345907" cy="713610"/>
            </a:xfrm>
            <a:prstGeom prst="rect">
              <a:avLst/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BE7B253-FAA0-EDEA-E5D3-D321AB2B3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066" y="2407918"/>
              <a:ext cx="3205463" cy="2467363"/>
            </a:xfrm>
            <a:prstGeom prst="rect">
              <a:avLst/>
            </a:prstGeom>
          </p:spPr>
        </p:pic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FBDD670A-6596-4C48-A13F-8E042CC3699F}"/>
                </a:ext>
              </a:extLst>
            </p:cNvPr>
            <p:cNvSpPr/>
            <p:nvPr/>
          </p:nvSpPr>
          <p:spPr>
            <a:xfrm>
              <a:off x="781330" y="2950714"/>
              <a:ext cx="933260" cy="252000"/>
            </a:xfrm>
            <a:prstGeom prst="ellipse">
              <a:avLst/>
            </a:prstGeom>
            <a:noFill/>
            <a:ln w="38100">
              <a:solidFill>
                <a:srgbClr val="D8144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Helvetica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7640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6DE80FE-FA25-405C-B8AE-371041CA9BF8}"/>
              </a:ext>
            </a:extLst>
          </p:cNvPr>
          <p:cNvSpPr txBox="1"/>
          <p:nvPr/>
        </p:nvSpPr>
        <p:spPr>
          <a:xfrm>
            <a:off x="466725" y="411700"/>
            <a:ext cx="681657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elvetica" pitchFamily="2" charset="0"/>
              </a:rPr>
              <a:t>Le portail de signature </a:t>
            </a:r>
          </a:p>
          <a:p>
            <a:pPr algn="ctr"/>
            <a:r>
              <a:rPr lang="fr-FR" sz="1050" dirty="0">
                <a:solidFill>
                  <a:schemeClr val="bg2">
                    <a:lumMod val="50000"/>
                  </a:schemeClr>
                </a:solidFill>
                <a:latin typeface="Helvetica" pitchFamily="2" charset="0"/>
              </a:rPr>
              <a:t>(Majoritairement utilisé pour les formations professionnelles courtes en entreprise)</a:t>
            </a:r>
          </a:p>
          <a:p>
            <a:pPr algn="ctr"/>
            <a:r>
              <a:rPr lang="fr-FR" sz="1050" dirty="0">
                <a:latin typeface="Helvetica" pitchFamily="2" charset="0"/>
                <a:ea typeface="Helvetica Neue Light"/>
                <a:cs typeface="Helvetica Neue Light"/>
                <a:sym typeface="Helvetica Neue Light"/>
              </a:rPr>
              <a:t>Ce mode ne nécessite pas l’application Student l’URL mène directement au portail de signature</a:t>
            </a:r>
            <a:endParaRPr lang="fr-FR" sz="2800" dirty="0">
              <a:solidFill>
                <a:schemeClr val="bg2">
                  <a:lumMod val="50000"/>
                </a:schemeClr>
              </a:solidFill>
              <a:latin typeface="Helvetica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BB78665E-BFE3-FF98-DA8E-7F8F0FA3411D}"/>
              </a:ext>
            </a:extLst>
          </p:cNvPr>
          <p:cNvGrpSpPr/>
          <p:nvPr/>
        </p:nvGrpSpPr>
        <p:grpSpPr>
          <a:xfrm>
            <a:off x="405410" y="1501772"/>
            <a:ext cx="6877892" cy="9091169"/>
            <a:chOff x="405410" y="1501772"/>
            <a:chExt cx="6877892" cy="909116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C06672-B1AB-CBE8-3B0F-B3DAC9D67695}"/>
                </a:ext>
              </a:extLst>
            </p:cNvPr>
            <p:cNvSpPr/>
            <p:nvPr/>
          </p:nvSpPr>
          <p:spPr>
            <a:xfrm rot="5400000">
              <a:off x="1648093" y="587681"/>
              <a:ext cx="440505" cy="2759768"/>
            </a:xfrm>
            <a:prstGeom prst="rect">
              <a:avLst/>
            </a:prstGeom>
            <a:solidFill>
              <a:srgbClr val="009A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r>
                <a:rPr lang="fr-FR" sz="1600" b="1" dirty="0">
                  <a:latin typeface="Helvetica" pitchFamily="2" charset="0"/>
                </a:rPr>
                <a:t> Depuis portail Trainer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7D1663B-37CC-B9B5-05FD-78FD855AC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1846" y="1501772"/>
              <a:ext cx="1028510" cy="688341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6343874C-19C6-C766-FC86-0A2A356DBD42}"/>
                </a:ext>
              </a:extLst>
            </p:cNvPr>
            <p:cNvGrpSpPr/>
            <p:nvPr/>
          </p:nvGrpSpPr>
          <p:grpSpPr>
            <a:xfrm>
              <a:off x="957990" y="6479778"/>
              <a:ext cx="5617443" cy="4113163"/>
              <a:chOff x="957990" y="6479778"/>
              <a:chExt cx="5617443" cy="4113163"/>
            </a:xfrm>
          </p:grpSpPr>
          <p:pic>
            <p:nvPicPr>
              <p:cNvPr id="2" name="Image 1">
                <a:extLst>
                  <a:ext uri="{FF2B5EF4-FFF2-40B4-BE49-F238E27FC236}">
                    <a16:creationId xmlns:a16="http://schemas.microsoft.com/office/drawing/2014/main" id="{0D50408F-2957-C92C-D345-F74B3099A1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14853" y="6479778"/>
                <a:ext cx="1145167" cy="2562545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CBD71C51-D2F9-938F-427F-169016E3E3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96562" y="6479778"/>
                <a:ext cx="1140301" cy="2562545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B8FA739B-9F97-FAD1-C92C-119E42034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3406" y="6479778"/>
                <a:ext cx="1139601" cy="2562545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6F10C1D-4860-8124-AA34-EBBF04D59AB0}"/>
                  </a:ext>
                </a:extLst>
              </p:cNvPr>
              <p:cNvSpPr/>
              <p:nvPr/>
            </p:nvSpPr>
            <p:spPr>
              <a:xfrm>
                <a:off x="957990" y="9123308"/>
                <a:ext cx="5617443" cy="1469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1.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Cliquez sur « Actions », puis sélectionnez l’icône chaîne.</a:t>
                </a: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2.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L’URL est affichée et peut être copiée.</a:t>
                </a: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i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Ce mode ne nécessite pas l’application Student l’URL mène directement au portail de signature.</a:t>
                </a:r>
              </a:p>
              <a:p>
                <a:pPr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b="1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3. </a:t>
                </a: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Le participant se rend sur le lien URL communiqué avec son mobile ou tablette, </a:t>
                </a:r>
              </a:p>
              <a:p>
                <a:pPr algn="ctr">
                  <a:lnSpc>
                    <a:spcPct val="100000"/>
                  </a:lnSpc>
                  <a:spcBef>
                    <a:spcPts val="300"/>
                  </a:spcBef>
                </a:pPr>
                <a:r>
                  <a:rPr lang="fr-FR" sz="1100" dirty="0">
                    <a:latin typeface="Helvetica" pitchFamily="2" charset="0"/>
                    <a:ea typeface="Helvetica Neue Light"/>
                    <a:cs typeface="Helvetica Neue Light"/>
                    <a:sym typeface="Helvetica Neue Light"/>
                  </a:rPr>
                  <a:t>clique sur son nom, puis signe. </a:t>
                </a:r>
                <a:endParaRPr lang="fr-FR" sz="6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endParaRPr>
              </a:p>
              <a:p>
                <a:pPr marL="106363" algn="ctr">
                  <a:lnSpc>
                    <a:spcPct val="100000"/>
                  </a:lnSpc>
                  <a:spcBef>
                    <a:spcPts val="300"/>
                  </a:spcBef>
                </a:pPr>
                <a:endParaRPr lang="fr-FR" sz="1100" dirty="0">
                  <a:latin typeface="Helvetica" pitchFamily="2" charset="0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2" name="Flèche : droite 11">
                <a:extLst>
                  <a:ext uri="{FF2B5EF4-FFF2-40B4-BE49-F238E27FC236}">
                    <a16:creationId xmlns:a16="http://schemas.microsoft.com/office/drawing/2014/main" id="{E3351E59-397A-866F-B32A-517D13EB126D}"/>
                  </a:ext>
                </a:extLst>
              </p:cNvPr>
              <p:cNvSpPr/>
              <p:nvPr/>
            </p:nvSpPr>
            <p:spPr>
              <a:xfrm rot="5400000">
                <a:off x="2035455" y="8422754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Flèche : droite 13">
                <a:extLst>
                  <a:ext uri="{FF2B5EF4-FFF2-40B4-BE49-F238E27FC236}">
                    <a16:creationId xmlns:a16="http://schemas.microsoft.com/office/drawing/2014/main" id="{77B85904-08BF-1EC5-3B6E-8F415A8438F3}"/>
                  </a:ext>
                </a:extLst>
              </p:cNvPr>
              <p:cNvSpPr/>
              <p:nvPr/>
            </p:nvSpPr>
            <p:spPr>
              <a:xfrm rot="5400000">
                <a:off x="2748327" y="8422754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492B5E5-4BEE-767D-000F-040217171BE1}"/>
                </a:ext>
              </a:extLst>
            </p:cNvPr>
            <p:cNvGrpSpPr/>
            <p:nvPr/>
          </p:nvGrpSpPr>
          <p:grpSpPr>
            <a:xfrm>
              <a:off x="405410" y="2344344"/>
              <a:ext cx="6877892" cy="3817015"/>
              <a:chOff x="405410" y="2344344"/>
              <a:chExt cx="6877892" cy="3817015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DC67E38F-B7E1-4F8D-9E10-B771FB2FD311}"/>
                  </a:ext>
                </a:extLst>
              </p:cNvPr>
              <p:cNvSpPr/>
              <p:nvPr/>
            </p:nvSpPr>
            <p:spPr>
              <a:xfrm>
                <a:off x="488461" y="2344344"/>
                <a:ext cx="6794841" cy="2944965"/>
              </a:xfrm>
              <a:prstGeom prst="rect">
                <a:avLst/>
              </a:prstGeom>
              <a:solidFill>
                <a:srgbClr val="E7F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dirty="0">
                    <a:latin typeface="Helvetica" pitchFamily="2" charset="0"/>
                  </a:rPr>
                  <a:t>c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CB71FBB-2ABE-4B95-BAB2-19B4C2519C62}"/>
                  </a:ext>
                </a:extLst>
              </p:cNvPr>
              <p:cNvSpPr/>
              <p:nvPr/>
            </p:nvSpPr>
            <p:spPr>
              <a:xfrm>
                <a:off x="4314422" y="2971560"/>
                <a:ext cx="2968879" cy="1000274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spAutoFit/>
              </a:bodyPr>
              <a:lstStyle/>
              <a:p>
                <a:pPr algn="ctr">
                  <a:spcBef>
                    <a:spcPts val="300"/>
                  </a:spcBef>
                </a:pPr>
                <a:r>
                  <a:rPr lang="fr-FR" sz="1200" b="1" dirty="0">
                    <a:solidFill>
                      <a:srgbClr val="4D4D4D"/>
                    </a:solidFill>
                    <a:latin typeface="Helvetica"/>
                    <a:ea typeface="Helvetica Neue Light"/>
                    <a:cs typeface="Helvetica Neue Light"/>
                    <a:sym typeface="Helvetica Neue Light"/>
                  </a:rPr>
                  <a:t>Partagez le QR-Code ou l’URL</a:t>
                </a:r>
              </a:p>
              <a:p>
                <a:pPr algn="ctr">
                  <a:spcBef>
                    <a:spcPts val="300"/>
                  </a:spcBef>
                </a:pPr>
                <a:r>
                  <a:rPr lang="fr-FR" sz="1200" b="1" dirty="0">
                    <a:solidFill>
                      <a:srgbClr val="4D4D4D"/>
                    </a:solidFill>
                    <a:latin typeface="Helvetica"/>
                    <a:ea typeface="Helvetica Neue Light"/>
                    <a:cs typeface="Helvetica Neue Light"/>
                    <a:sym typeface="Helvetica Neue Light"/>
                  </a:rPr>
                  <a:t>qui mène au portail</a:t>
                </a:r>
              </a:p>
              <a:p>
                <a:pPr algn="ctr">
                  <a:spcBef>
                    <a:spcPts val="300"/>
                  </a:spcBef>
                </a:pPr>
                <a:r>
                  <a:rPr lang="fr-FR" sz="1000" dirty="0">
                    <a:latin typeface="Helvetica"/>
                    <a:ea typeface="Helvetica Neue Light"/>
                    <a:cs typeface="Helvetica Neue Light"/>
                    <a:sym typeface="Helvetica Neue Light"/>
                  </a:rPr>
                  <a:t>On retrouve la liste des apprenants, chacun doit alors cliquer sur son nom puis signer sur le Pad prévu à cet effet.</a:t>
                </a:r>
                <a:r>
                  <a:rPr lang="fr-FR" sz="1000" dirty="0">
                    <a:solidFill>
                      <a:srgbClr val="4D4D4D"/>
                    </a:solidFill>
                    <a:latin typeface="Helvetica"/>
                    <a:ea typeface="Helvetica Neue Light"/>
                    <a:cs typeface="Helvetica Neue Light"/>
                    <a:sym typeface="Helvetica Neue Light"/>
                  </a:rPr>
                  <a:t> </a:t>
                </a:r>
                <a:endParaRPr lang="fr-FR" sz="1000" dirty="0">
                  <a:solidFill>
                    <a:srgbClr val="A6A6A6"/>
                  </a:solidFill>
                  <a:latin typeface="Helvetica"/>
                  <a:ea typeface="Helvetica Neue Light"/>
                  <a:cs typeface="Helvetica Neue Light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8C155A-5FE1-4390-86AB-92E0018FDC9A}"/>
                  </a:ext>
                </a:extLst>
              </p:cNvPr>
              <p:cNvSpPr/>
              <p:nvPr/>
            </p:nvSpPr>
            <p:spPr>
              <a:xfrm>
                <a:off x="4336862" y="4146477"/>
                <a:ext cx="2946439" cy="707886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spAutoFit/>
              </a:bodyPr>
              <a:lstStyle/>
              <a:p>
                <a:pPr lvl="0" algn="ctr"/>
                <a:r>
                  <a:rPr lang="fr-FR" sz="1000" dirty="0">
                    <a:solidFill>
                      <a:schemeClr val="bg1">
                        <a:lumMod val="50000"/>
                      </a:schemeClr>
                    </a:solidFill>
                    <a:latin typeface="Helvetica" pitchFamily="2" charset="0"/>
                  </a:rPr>
                  <a:t>Pratique : utilisez un vidéoprojecteur ou un écran partagé, ou diffusez ce code dans le chat (par exemple lors des formations à distance), ou envoyez-le par e-mail.</a:t>
                </a:r>
                <a:endParaRPr lang="fr-FR" sz="1000" dirty="0">
                  <a:solidFill>
                    <a:schemeClr val="bg1">
                      <a:lumMod val="50000"/>
                    </a:schemeClr>
                  </a:solidFill>
                  <a:latin typeface="Helvetica" pitchFamily="2" charset="0"/>
                  <a:cs typeface="Helvetica" pitchFamily="2" charset="0"/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2EA1ED4-E173-506A-8314-523918F684C3}"/>
                  </a:ext>
                </a:extLst>
              </p:cNvPr>
              <p:cNvSpPr/>
              <p:nvPr/>
            </p:nvSpPr>
            <p:spPr>
              <a:xfrm rot="5400000">
                <a:off x="2009754" y="4116510"/>
                <a:ext cx="440505" cy="3649194"/>
              </a:xfrm>
              <a:prstGeom prst="rect">
                <a:avLst/>
              </a:prstGeom>
              <a:solidFill>
                <a:srgbClr val="009AC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r>
                  <a:rPr lang="fr-FR" sz="1600" b="1" dirty="0">
                    <a:latin typeface="Helvetica" pitchFamily="2" charset="0"/>
                  </a:rPr>
                  <a:t> Depuis l’application Trainer mobile</a:t>
                </a:r>
              </a:p>
            </p:txBody>
          </p:sp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DE85AE41-B3C8-7B15-3EEA-51E3D6329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86692" y="5434840"/>
                <a:ext cx="345907" cy="713610"/>
              </a:xfrm>
              <a:prstGeom prst="rect">
                <a:avLst/>
              </a:prstGeom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3DEAF89-0BA5-D1C3-ADC6-CCC7615C90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0900" y="2472892"/>
                <a:ext cx="3803523" cy="2574547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</p:grpSp>
      </p:grpSp>
    </p:spTree>
    <p:extLst>
      <p:ext uri="{BB962C8B-B14F-4D97-AF65-F5344CB8AC3E}">
        <p14:creationId xmlns:p14="http://schemas.microsoft.com/office/powerpoint/2010/main" val="400859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254C977-A5B4-0C44-28C0-A30CC7A735B0}"/>
              </a:ext>
            </a:extLst>
          </p:cNvPr>
          <p:cNvSpPr txBox="1"/>
          <p:nvPr/>
        </p:nvSpPr>
        <p:spPr>
          <a:xfrm>
            <a:off x="1458611" y="915189"/>
            <a:ext cx="6069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10558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Trainer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version application mobile ou tablette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Les options complémentaires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5538821-9241-374F-7BEA-133AC0664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60" y="628347"/>
            <a:ext cx="551202" cy="113713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13FCFC-B1AE-10AB-26AF-6FF83560B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283" y="2998935"/>
            <a:ext cx="1376248" cy="24558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4E05216A-9A3E-18B2-21B9-A90D48F62400}"/>
              </a:ext>
            </a:extLst>
          </p:cNvPr>
          <p:cNvGrpSpPr/>
          <p:nvPr/>
        </p:nvGrpSpPr>
        <p:grpSpPr>
          <a:xfrm>
            <a:off x="440472" y="2423027"/>
            <a:ext cx="6771528" cy="7296837"/>
            <a:chOff x="440472" y="2423027"/>
            <a:chExt cx="6771528" cy="7296837"/>
          </a:xfrm>
        </p:grpSpPr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6E5CFB3-5D57-D6CA-30DD-18B6AAB93F98}"/>
                </a:ext>
              </a:extLst>
            </p:cNvPr>
            <p:cNvSpPr txBox="1"/>
            <p:nvPr/>
          </p:nvSpPr>
          <p:spPr>
            <a:xfrm>
              <a:off x="713811" y="2423027"/>
              <a:ext cx="649818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Comment ajouter un commentaire à une assiduité. Par exemple indiquer une durée et un motif pour un retard ou un départ anticipé. </a:t>
              </a:r>
              <a:r>
                <a:rPr kumimoji="0" lang="fr-F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Une assiduité doit être indiquée ex. présent ou signature.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AF48212B-482F-9F03-5F45-AB2760FBA1A8}"/>
                </a:ext>
              </a:extLst>
            </p:cNvPr>
            <p:cNvGrpSpPr/>
            <p:nvPr/>
          </p:nvGrpSpPr>
          <p:grpSpPr>
            <a:xfrm>
              <a:off x="440472" y="2983451"/>
              <a:ext cx="6011397" cy="6736413"/>
              <a:chOff x="440472" y="2983451"/>
              <a:chExt cx="6011397" cy="6736413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F702CBD9-E99B-1197-44A3-917A6CED3D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21691" y="6533941"/>
                <a:ext cx="1372292" cy="2459844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109615D8-66F4-4356-6DF3-E90360351A57}"/>
                  </a:ext>
                </a:extLst>
              </p:cNvPr>
              <p:cNvSpPr txBox="1"/>
              <p:nvPr/>
            </p:nvSpPr>
            <p:spPr>
              <a:xfrm>
                <a:off x="440869" y="5115073"/>
                <a:ext cx="545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92B58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332C3EF5-2A21-A895-3F7B-B5806F093F7E}"/>
                  </a:ext>
                </a:extLst>
              </p:cNvPr>
              <p:cNvSpPr txBox="1"/>
              <p:nvPr/>
            </p:nvSpPr>
            <p:spPr>
              <a:xfrm>
                <a:off x="2869477" y="5471765"/>
                <a:ext cx="162369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400">
                    <a:solidFill>
                      <a:srgbClr val="4D4D4D"/>
                    </a:solidFill>
                    <a:ea typeface="Helvetica Neue Light"/>
                    <a:cs typeface="Helvetica Neue Light"/>
                  </a:defRPr>
                </a:lvl1pPr>
              </a:lstStyle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Calibri"/>
                  </a:rPr>
                  <a:t>Cliquez sur </a:t>
                </a:r>
                <a:r>
                  <a:rPr lang="fr-FR" sz="1000" b="1" dirty="0">
                    <a:latin typeface="Calibri"/>
                  </a:rPr>
                  <a:t>les 3 petits points.</a:t>
                </a:r>
                <a:endPara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sym typeface="Helvetica Neue Light"/>
                </a:endParaRPr>
              </a:p>
            </p:txBody>
          </p:sp>
          <p:sp>
            <p:nvSpPr>
              <p:cNvPr id="49" name="Flèche : droite 48">
                <a:extLst>
                  <a:ext uri="{FF2B5EF4-FFF2-40B4-BE49-F238E27FC236}">
                    <a16:creationId xmlns:a16="http://schemas.microsoft.com/office/drawing/2014/main" id="{00733D58-5402-F5D4-4701-E24311B9435F}"/>
                  </a:ext>
                </a:extLst>
              </p:cNvPr>
              <p:cNvSpPr/>
              <p:nvPr/>
            </p:nvSpPr>
            <p:spPr>
              <a:xfrm rot="16200000">
                <a:off x="3300145" y="7535924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D7640ABF-FE42-72CC-8CB4-770589603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465" y="3011780"/>
                <a:ext cx="1372292" cy="243611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26B34515-0CBF-7A3E-6959-CDFA2A05F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465" y="6521050"/>
                <a:ext cx="1372292" cy="2444026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673B3A0D-CD67-0639-9085-CE57E2AE6421}"/>
                  </a:ext>
                </a:extLst>
              </p:cNvPr>
              <p:cNvSpPr txBox="1"/>
              <p:nvPr/>
            </p:nvSpPr>
            <p:spPr>
              <a:xfrm>
                <a:off x="2663085" y="5081989"/>
                <a:ext cx="545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92B58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BC45A29-62A5-F6C4-C790-CF28131F955F}"/>
                  </a:ext>
                </a:extLst>
              </p:cNvPr>
              <p:cNvSpPr txBox="1"/>
              <p:nvPr/>
            </p:nvSpPr>
            <p:spPr>
              <a:xfrm>
                <a:off x="440472" y="8580395"/>
                <a:ext cx="545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92B58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46239222-C345-C593-D950-862561509785}"/>
                  </a:ext>
                </a:extLst>
              </p:cNvPr>
              <p:cNvSpPr txBox="1"/>
              <p:nvPr/>
            </p:nvSpPr>
            <p:spPr>
              <a:xfrm>
                <a:off x="2644032" y="8643614"/>
                <a:ext cx="545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92B58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12261337-ACED-1AC3-2775-A4115C254011}"/>
                  </a:ext>
                </a:extLst>
              </p:cNvPr>
              <p:cNvSpPr txBox="1"/>
              <p:nvPr/>
            </p:nvSpPr>
            <p:spPr>
              <a:xfrm>
                <a:off x="646764" y="8993785"/>
                <a:ext cx="1623693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400">
                    <a:solidFill>
                      <a:srgbClr val="4D4D4D"/>
                    </a:solidFill>
                    <a:ea typeface="Helvetica Neue Light"/>
                    <a:cs typeface="Helvetica Neue Light"/>
                  </a:defRPr>
                </a:lvl1pPr>
              </a:lstStyle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Calibri"/>
                  </a:rPr>
                  <a:t>Définir le retard en cliquant sur le +</a:t>
                </a:r>
              </a:p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Calibri"/>
                  </a:rPr>
                  <a:t> (par 5 min).</a:t>
                </a:r>
                <a:endPara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sym typeface="Helvetica Neue Light"/>
                </a:endParaRPr>
              </a:p>
            </p:txBody>
          </p:sp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F5085055-CC8E-4803-7B21-48A7ACAD8577}"/>
                  </a:ext>
                </a:extLst>
              </p:cNvPr>
              <p:cNvGrpSpPr/>
              <p:nvPr/>
            </p:nvGrpSpPr>
            <p:grpSpPr>
              <a:xfrm>
                <a:off x="4736112" y="2983451"/>
                <a:ext cx="1715757" cy="3147859"/>
                <a:chOff x="4736112" y="2983451"/>
                <a:chExt cx="1715757" cy="3147859"/>
              </a:xfrm>
            </p:grpSpPr>
            <p:pic>
              <p:nvPicPr>
                <p:cNvPr id="13" name="Image 12">
                  <a:extLst>
                    <a:ext uri="{FF2B5EF4-FFF2-40B4-BE49-F238E27FC236}">
                      <a16:creationId xmlns:a16="http://schemas.microsoft.com/office/drawing/2014/main" id="{AC2A9C32-1216-3EF4-CA8A-A2F2867D3F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1693" y="2983451"/>
                  <a:ext cx="1360176" cy="2741119"/>
                </a:xfrm>
                <a:prstGeom prst="rect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</p:pic>
            <p:sp>
              <p:nvSpPr>
                <p:cNvPr id="21" name="Flèche : droite 20">
                  <a:extLst>
                    <a:ext uri="{FF2B5EF4-FFF2-40B4-BE49-F238E27FC236}">
                      <a16:creationId xmlns:a16="http://schemas.microsoft.com/office/drawing/2014/main" id="{1FFF9664-F5B2-7D30-9E9C-F10D1AD30AED}"/>
                    </a:ext>
                  </a:extLst>
                </p:cNvPr>
                <p:cNvSpPr/>
                <p:nvPr/>
              </p:nvSpPr>
              <p:spPr>
                <a:xfrm>
                  <a:off x="4878276" y="4888087"/>
                  <a:ext cx="197328" cy="143158"/>
                </a:xfrm>
                <a:prstGeom prst="rightArrow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ZoneTexte 22">
                  <a:extLst>
                    <a:ext uri="{FF2B5EF4-FFF2-40B4-BE49-F238E27FC236}">
                      <a16:creationId xmlns:a16="http://schemas.microsoft.com/office/drawing/2014/main" id="{10CBF324-1071-3B8E-8428-489537EECAC9}"/>
                    </a:ext>
                  </a:extLst>
                </p:cNvPr>
                <p:cNvSpPr txBox="1"/>
                <p:nvPr/>
              </p:nvSpPr>
              <p:spPr>
                <a:xfrm>
                  <a:off x="4736112" y="5392442"/>
                  <a:ext cx="54588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D92B58"/>
                      </a:solidFill>
                      <a:effectLst/>
                      <a:uLnTx/>
                      <a:uFillTx/>
                      <a:latin typeface="Arial Black" panose="020B0A04020102020204" pitchFamily="34" charset="0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27" name="ZoneTexte 26">
                  <a:extLst>
                    <a:ext uri="{FF2B5EF4-FFF2-40B4-BE49-F238E27FC236}">
                      <a16:creationId xmlns:a16="http://schemas.microsoft.com/office/drawing/2014/main" id="{4EAA1504-8CAA-14EA-2106-FAA9365A4661}"/>
                    </a:ext>
                  </a:extLst>
                </p:cNvPr>
                <p:cNvSpPr txBox="1"/>
                <p:nvPr/>
              </p:nvSpPr>
              <p:spPr>
                <a:xfrm>
                  <a:off x="5075604" y="5731200"/>
                  <a:ext cx="1376265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106363" algn="ctr">
                    <a:lnSpc>
                      <a:spcPct val="100000"/>
                    </a:lnSpc>
                    <a:spcBef>
                      <a:spcPts val="300"/>
                    </a:spcBef>
                    <a:defRPr sz="1400">
                      <a:solidFill>
                        <a:srgbClr val="4D4D4D"/>
                      </a:solidFill>
                      <a:ea typeface="Helvetica Neue Light"/>
                      <a:cs typeface="Helvetica Neue Light"/>
                    </a:defRPr>
                  </a:lvl1pPr>
                </a:lstStyle>
                <a:p>
                  <a:pPr marL="0" marR="0" lvl="0" indent="0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D4D4D"/>
                      </a:solidFill>
                      <a:effectLst/>
                      <a:uLnTx/>
                      <a:uFillTx/>
                      <a:latin typeface="Calibri"/>
                    </a:rPr>
                    <a:t>Cliquez sur commentaire</a:t>
                  </a:r>
                  <a:r>
                    <a:rPr lang="fr-FR" sz="1000" b="1" dirty="0">
                      <a:latin typeface="Calibri"/>
                    </a:rPr>
                    <a:t>/retard</a:t>
                  </a:r>
                  <a:endPara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 pitchFamily="2" charset="0"/>
                    <a:sym typeface="Helvetica Neue Light"/>
                  </a:endParaRPr>
                </a:p>
              </p:txBody>
            </p:sp>
          </p:grpSp>
          <p:sp>
            <p:nvSpPr>
              <p:cNvPr id="28" name="Flèche : droite 27">
                <a:extLst>
                  <a:ext uri="{FF2B5EF4-FFF2-40B4-BE49-F238E27FC236}">
                    <a16:creationId xmlns:a16="http://schemas.microsoft.com/office/drawing/2014/main" id="{2DF83416-0C2D-8807-2368-749905928154}"/>
                  </a:ext>
                </a:extLst>
              </p:cNvPr>
              <p:cNvSpPr/>
              <p:nvPr/>
            </p:nvSpPr>
            <p:spPr>
              <a:xfrm rot="10800000">
                <a:off x="2157918" y="7346161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617B63C-C18B-9134-A9E0-67D600A0379D}"/>
                  </a:ext>
                </a:extLst>
              </p:cNvPr>
              <p:cNvSpPr txBox="1"/>
              <p:nvPr/>
            </p:nvSpPr>
            <p:spPr>
              <a:xfrm>
                <a:off x="2910560" y="9011978"/>
                <a:ext cx="162369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400">
                    <a:solidFill>
                      <a:srgbClr val="4D4D4D"/>
                    </a:solidFill>
                    <a:ea typeface="Helvetica Neue Light"/>
                    <a:cs typeface="Helvetica Neue Light"/>
                  </a:defRPr>
                </a:lvl1pPr>
              </a:lstStyle>
              <a:p>
                <a:pPr marL="0" marR="0" lvl="0" indent="0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Calibri"/>
                  </a:rPr>
                  <a:t>Saisir le commentaire puis validez. Le commentaire sera enregistré avec l’assiduité.</a:t>
                </a:r>
                <a:endParaRPr kumimoji="0" lang="fr-F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itchFamily="2" charset="0"/>
                  <a:sym typeface="Helvetica Neue Light"/>
                </a:endParaRPr>
              </a:p>
            </p:txBody>
          </p: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67646C2-A9E4-E61B-D4FB-E6E5EAAFF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0912" y="4330505"/>
                <a:ext cx="169019" cy="17284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009B9F28-B30E-A8F2-E2E9-3BBB395C1B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0912" y="4066594"/>
                <a:ext cx="158789" cy="169019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C8B509CA-1C34-F636-DA45-AF89FC898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9099" y="7232398"/>
                <a:ext cx="666325" cy="113763"/>
              </a:xfrm>
              <a:prstGeom prst="rect">
                <a:avLst/>
              </a:prstGeom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460B93E9-78CA-020E-D0AC-701266EBE1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7957" y="6777288"/>
                <a:ext cx="666325" cy="113763"/>
              </a:xfrm>
              <a:prstGeom prst="rect">
                <a:avLst/>
              </a:prstGeom>
            </p:spPr>
          </p:pic>
          <p:sp>
            <p:nvSpPr>
              <p:cNvPr id="38" name="Flèche : droite 37">
                <a:extLst>
                  <a:ext uri="{FF2B5EF4-FFF2-40B4-BE49-F238E27FC236}">
                    <a16:creationId xmlns:a16="http://schemas.microsoft.com/office/drawing/2014/main" id="{75FA38E3-73FE-5B24-80E0-8B27ECB78E19}"/>
                  </a:ext>
                </a:extLst>
              </p:cNvPr>
              <p:cNvSpPr/>
              <p:nvPr/>
            </p:nvSpPr>
            <p:spPr>
              <a:xfrm>
                <a:off x="3962905" y="4351428"/>
                <a:ext cx="197328" cy="143158"/>
              </a:xfrm>
              <a:prstGeom prst="rightArrow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70195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6DE80FE-FA25-405C-B8AE-371041CA9BF8}"/>
              </a:ext>
            </a:extLst>
          </p:cNvPr>
          <p:cNvSpPr txBox="1"/>
          <p:nvPr/>
        </p:nvSpPr>
        <p:spPr>
          <a:xfrm>
            <a:off x="1947555" y="592164"/>
            <a:ext cx="4919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Helvetica" pitchFamily="2" charset="0"/>
              </a:rPr>
              <a:t>Le portail Trainer </a:t>
            </a:r>
            <a:br>
              <a:rPr lang="fr-FR" sz="2800" b="1" dirty="0">
                <a:latin typeface="Helvetica" pitchFamily="2" charset="0"/>
              </a:rPr>
            </a:br>
            <a:r>
              <a:rPr lang="fr-FR" sz="2000" b="1" dirty="0">
                <a:latin typeface="Helvetica" pitchFamily="2" charset="0"/>
              </a:rPr>
              <a:t>(options complémentaires)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5227971-15E0-7599-4EF1-AE5AE95C8B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817" y="371961"/>
            <a:ext cx="1520511" cy="1017618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805E0701-7CF2-94A2-908B-9A66EE25FBA6}"/>
              </a:ext>
            </a:extLst>
          </p:cNvPr>
          <p:cNvSpPr txBox="1"/>
          <p:nvPr/>
        </p:nvSpPr>
        <p:spPr>
          <a:xfrm>
            <a:off x="527668" y="8999321"/>
            <a:ext cx="6339873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106363" algn="ctr">
              <a:lnSpc>
                <a:spcPct val="100000"/>
              </a:lnSpc>
              <a:spcBef>
                <a:spcPts val="300"/>
              </a:spcBef>
              <a:defRPr sz="1200">
                <a:solidFill>
                  <a:srgbClr val="4D4D4D"/>
                </a:solidFill>
                <a:latin typeface="Helvetica" pitchFamily="2" charset="0"/>
                <a:ea typeface="Helvetica Neue Light"/>
                <a:cs typeface="Helvetica Neue Light"/>
              </a:defRPr>
            </a:lvl1pPr>
          </a:lstStyle>
          <a:p>
            <a:pPr algn="l"/>
            <a:r>
              <a:rPr lang="fr-FR" dirty="0">
                <a:solidFill>
                  <a:schemeClr val="bg1"/>
                </a:solidFill>
              </a:rPr>
              <a:t>En cas d’oubli de signature d’une séance, si vous centre a activé l’option, il est possible de collecter les assiduités, en éditant la séance passée, en envoyant un e-mail de rattrapage, permet aux apprenants de signer à distance. Le lien URL est valable 7 jours.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4030BA-25CA-574E-CCE6-FCE88D87E815}"/>
              </a:ext>
            </a:extLst>
          </p:cNvPr>
          <p:cNvGrpSpPr/>
          <p:nvPr/>
        </p:nvGrpSpPr>
        <p:grpSpPr>
          <a:xfrm>
            <a:off x="316107" y="1698280"/>
            <a:ext cx="6789092" cy="6811939"/>
            <a:chOff x="316107" y="1698280"/>
            <a:chExt cx="6789092" cy="6811939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32DFF290-FFA3-0829-D007-4B57A0C9A326}"/>
                </a:ext>
              </a:extLst>
            </p:cNvPr>
            <p:cNvGrpSpPr/>
            <p:nvPr/>
          </p:nvGrpSpPr>
          <p:grpSpPr>
            <a:xfrm>
              <a:off x="316107" y="1698280"/>
              <a:ext cx="6789092" cy="6811939"/>
              <a:chOff x="316107" y="1698280"/>
              <a:chExt cx="6789092" cy="6811939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97C6FAF1-A6E2-7678-321E-00D58A7C9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5235837" y="1698280"/>
                <a:ext cx="1820139" cy="169196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A056DCE-EEB1-4643-A7CB-25C440775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85845" y="5797459"/>
                <a:ext cx="2670135" cy="1632244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CEFDDA3-1089-726D-A562-EA78606816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685" y="2841588"/>
                <a:ext cx="4511598" cy="1951757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807D42DB-DBA8-4EDE-8F73-0D20DC6236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15105" y="3316483"/>
                <a:ext cx="920732" cy="1015668"/>
              </a:xfrm>
              <a:prstGeom prst="straightConnector1">
                <a:avLst/>
              </a:prstGeom>
              <a:ln w="76200">
                <a:solidFill>
                  <a:srgbClr val="009AC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D1087741-028C-4290-AEBA-242B0A7BDF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3732" y="3968697"/>
                <a:ext cx="333271" cy="1951757"/>
              </a:xfrm>
              <a:prstGeom prst="straightConnector1">
                <a:avLst/>
              </a:prstGeom>
              <a:ln w="76200">
                <a:solidFill>
                  <a:srgbClr val="009AC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540FD345-5095-44F6-A3F1-5EE64163A87D}"/>
                  </a:ext>
                </a:extLst>
              </p:cNvPr>
              <p:cNvSpPr txBox="1"/>
              <p:nvPr/>
            </p:nvSpPr>
            <p:spPr>
              <a:xfrm>
                <a:off x="316107" y="2275313"/>
                <a:ext cx="4672176" cy="500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200">
                    <a:solidFill>
                      <a:srgbClr val="4D4D4D"/>
                    </a:solidFill>
                    <a:latin typeface="Helvetica" pitchFamily="2" charset="0"/>
                    <a:ea typeface="Helvetica Neue Light"/>
                    <a:cs typeface="Helvetica Neue Light"/>
                  </a:defRPr>
                </a:lvl1pPr>
              </a:lstStyle>
              <a:p>
                <a:pPr algn="l"/>
                <a:r>
                  <a:rPr lang="fr-FR" dirty="0">
                    <a:solidFill>
                      <a:schemeClr val="tx1"/>
                    </a:solidFill>
                  </a:rPr>
                  <a:t>Des options complémentaires sont disponibles en cliquant</a:t>
                </a:r>
              </a:p>
              <a:p>
                <a:pPr algn="l"/>
                <a:r>
                  <a:rPr lang="fr-FR" dirty="0">
                    <a:solidFill>
                      <a:schemeClr val="tx1"/>
                    </a:solidFill>
                  </a:rPr>
                  <a:t>sur les 3 points à droite de chaque étiquette apprenant. </a:t>
                </a:r>
              </a:p>
            </p:txBody>
          </p:sp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B96319E4-06B4-4786-9C29-1363805D1020}"/>
                  </a:ext>
                </a:extLst>
              </p:cNvPr>
              <p:cNvSpPr txBox="1"/>
              <p:nvPr/>
            </p:nvSpPr>
            <p:spPr>
              <a:xfrm>
                <a:off x="316108" y="6151916"/>
                <a:ext cx="294451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200">
                    <a:solidFill>
                      <a:srgbClr val="4D4D4D"/>
                    </a:solidFill>
                    <a:latin typeface="Helvetica" pitchFamily="2" charset="0"/>
                    <a:ea typeface="Helvetica Neue Light"/>
                    <a:cs typeface="Helvetica Neue Light"/>
                  </a:defRPr>
                </a:lvl1pPr>
              </a:lstStyle>
              <a:p>
                <a:pPr algn="l"/>
                <a:r>
                  <a:rPr lang="fr-FR" dirty="0">
                    <a:solidFill>
                      <a:schemeClr val="tx1"/>
                    </a:solidFill>
                  </a:rPr>
                  <a:t>Un e-mail peut être envoyé aux apprenants sans code. </a:t>
                </a:r>
              </a:p>
            </p:txBody>
          </p:sp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EB469A0D-DECA-494E-A858-ABDD8608F195}"/>
                  </a:ext>
                </a:extLst>
              </p:cNvPr>
              <p:cNvSpPr txBox="1"/>
              <p:nvPr/>
            </p:nvSpPr>
            <p:spPr>
              <a:xfrm>
                <a:off x="3779837" y="7502251"/>
                <a:ext cx="3325362" cy="10079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200">
                    <a:solidFill>
                      <a:srgbClr val="4D4D4D"/>
                    </a:solidFill>
                    <a:latin typeface="Helvetica" pitchFamily="2" charset="0"/>
                    <a:ea typeface="Helvetica Neue Light"/>
                    <a:cs typeface="Helvetica Neue Light"/>
                  </a:defRPr>
                </a:lvl1pPr>
              </a:lstStyle>
              <a:p>
                <a:pPr algn="l"/>
                <a:r>
                  <a:rPr lang="fr-FR" dirty="0">
                    <a:solidFill>
                      <a:schemeClr val="tx1"/>
                    </a:solidFill>
                  </a:rPr>
                  <a:t>Vous pouvez déclarer des retards, départs anticipés. Ajouter des commentaires.</a:t>
                </a:r>
              </a:p>
              <a:p>
                <a:pPr algn="l"/>
                <a:r>
                  <a:rPr lang="fr-FR" sz="1100" i="1" dirty="0">
                    <a:solidFill>
                      <a:srgbClr val="D81447"/>
                    </a:solidFill>
                  </a:rPr>
                  <a:t>Action disponible une fois l’information d’assiduité récoltée : absence, présence, signature.</a:t>
                </a:r>
              </a:p>
            </p:txBody>
          </p: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9CBA321D-068D-47D4-9C0A-F0EB314E54A2}"/>
                  </a:ext>
                </a:extLst>
              </p:cNvPr>
              <p:cNvSpPr txBox="1"/>
              <p:nvPr/>
            </p:nvSpPr>
            <p:spPr>
              <a:xfrm>
                <a:off x="5080066" y="3494909"/>
                <a:ext cx="198296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106363" algn="ctr">
                  <a:lnSpc>
                    <a:spcPct val="100000"/>
                  </a:lnSpc>
                  <a:spcBef>
                    <a:spcPts val="300"/>
                  </a:spcBef>
                  <a:defRPr sz="1200">
                    <a:solidFill>
                      <a:srgbClr val="4D4D4D"/>
                    </a:solidFill>
                    <a:latin typeface="Helvetica" pitchFamily="2" charset="0"/>
                    <a:ea typeface="Helvetica Neue Light"/>
                    <a:cs typeface="Helvetica Neue Light"/>
                  </a:defRPr>
                </a:lvl1pPr>
              </a:lstStyle>
              <a:p>
                <a:pPr algn="l"/>
                <a:r>
                  <a:rPr lang="fr-FR" dirty="0">
                    <a:solidFill>
                      <a:schemeClr val="tx1"/>
                    </a:solidFill>
                  </a:rPr>
                  <a:t>Si l’apprenant est présent et ne dispose pas de périphérique pour signer, vous pouvez le faire signer depuis le votre via cette option. </a:t>
                </a:r>
                <a:endParaRPr lang="fr-FR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30937C17-3D70-8DA0-8DD8-7D5C0DB2D3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8513" y="5220587"/>
                <a:ext cx="2781861" cy="90467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pic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4CC864FA-BA09-435A-AAF6-41D4F04D51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09931" y="4137263"/>
                <a:ext cx="918365" cy="1056665"/>
              </a:xfrm>
              <a:prstGeom prst="straightConnector1">
                <a:avLst/>
              </a:prstGeom>
              <a:ln w="76200">
                <a:solidFill>
                  <a:srgbClr val="009AC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98C6020D-52C1-59CC-703D-AE36DE42DF53}"/>
                </a:ext>
              </a:extLst>
            </p:cNvPr>
            <p:cNvCxnSpPr>
              <a:cxnSpLocks/>
            </p:cNvCxnSpPr>
            <p:nvPr/>
          </p:nvCxnSpPr>
          <p:spPr>
            <a:xfrm>
              <a:off x="1289304" y="2734801"/>
              <a:ext cx="3486167" cy="870809"/>
            </a:xfrm>
            <a:prstGeom prst="straightConnector1">
              <a:avLst/>
            </a:prstGeom>
            <a:ln w="28575">
              <a:solidFill>
                <a:srgbClr val="009AC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57497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B8502B00C64947B98F60ACC9E3A138" ma:contentTypeVersion="23" ma:contentTypeDescription="Crée un document." ma:contentTypeScope="" ma:versionID="483a34d08ae6bd05af536d7c958bf8d9">
  <xsd:schema xmlns:xsd="http://www.w3.org/2001/XMLSchema" xmlns:xs="http://www.w3.org/2001/XMLSchema" xmlns:p="http://schemas.microsoft.com/office/2006/metadata/properties" xmlns:ns2="d011ef2a-1083-4f10-835b-92285799b41f" xmlns:ns3="84b462fa-34a0-428c-9f0b-395d4b7af963" targetNamespace="http://schemas.microsoft.com/office/2006/metadata/properties" ma:root="true" ma:fieldsID="1cf3cd7e1f68370c96e8e7be482a2115" ns2:_="" ns3:_="">
    <xsd:import namespace="d011ef2a-1083-4f10-835b-92285799b41f"/>
    <xsd:import namespace="84b462fa-34a0-428c-9f0b-395d4b7af963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Emplacement" minOccurs="0"/>
                <xsd:element ref="ns2:be7c400d-329b-4567-a648-ec6dbb9a61d8CountryOrRegion" minOccurs="0"/>
                <xsd:element ref="ns2:be7c400d-329b-4567-a648-ec6dbb9a61d8State" minOccurs="0"/>
                <xsd:element ref="ns2:be7c400d-329b-4567-a648-ec6dbb9a61d8City" minOccurs="0"/>
                <xsd:element ref="ns2:be7c400d-329b-4567-a648-ec6dbb9a61d8PostalCode" minOccurs="0"/>
                <xsd:element ref="ns2:be7c400d-329b-4567-a648-ec6dbb9a61d8Street" minOccurs="0"/>
                <xsd:element ref="ns2:be7c400d-329b-4567-a648-ec6dbb9a61d8GeoLoc" minOccurs="0"/>
                <xsd:element ref="ns2:be7c400d-329b-4567-a648-ec6dbb9a61d8DispNam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11ef2a-1083-4f10-835b-92285799b41f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2f397cc9-3ae2-45a8-a47e-91e53c642ec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mplacement" ma:index="22" nillable="true" ma:displayName="Emplacement" ma:format="Dropdown" ma:internalName="Emplacement">
      <xsd:simpleType>
        <xsd:restriction base="dms:Unknown"/>
      </xsd:simpleType>
    </xsd:element>
    <xsd:element name="be7c400d-329b-4567-a648-ec6dbb9a61d8CountryOrRegion" ma:index="23" nillable="true" ma:displayName="Emplacement : Pays/région" ma:internalName="CountryOrRegion" ma:readOnly="true">
      <xsd:simpleType>
        <xsd:restriction base="dms:Text"/>
      </xsd:simpleType>
    </xsd:element>
    <xsd:element name="be7c400d-329b-4567-a648-ec6dbb9a61d8State" ma:index="24" nillable="true" ma:displayName="Emplacement : État" ma:internalName="State" ma:readOnly="true">
      <xsd:simpleType>
        <xsd:restriction base="dms:Text"/>
      </xsd:simpleType>
    </xsd:element>
    <xsd:element name="be7c400d-329b-4567-a648-ec6dbb9a61d8City" ma:index="25" nillable="true" ma:displayName="Emplacement : Ville" ma:internalName="City" ma:readOnly="true">
      <xsd:simpleType>
        <xsd:restriction base="dms:Text"/>
      </xsd:simpleType>
    </xsd:element>
    <xsd:element name="be7c400d-329b-4567-a648-ec6dbb9a61d8PostalCode" ma:index="26" nillable="true" ma:displayName="Emplacement : Code postal" ma:internalName="PostalCode" ma:readOnly="true">
      <xsd:simpleType>
        <xsd:restriction base="dms:Text"/>
      </xsd:simpleType>
    </xsd:element>
    <xsd:element name="be7c400d-329b-4567-a648-ec6dbb9a61d8Street" ma:index="27" nillable="true" ma:displayName="Emplacement : Rue" ma:internalName="Street" ma:readOnly="true">
      <xsd:simpleType>
        <xsd:restriction base="dms:Text"/>
      </xsd:simpleType>
    </xsd:element>
    <xsd:element name="be7c400d-329b-4567-a648-ec6dbb9a61d8GeoLoc" ma:index="28" nillable="true" ma:displayName="Emplacement : Coordonnées" ma:internalName="GeoLoc" ma:readOnly="true">
      <xsd:simpleType>
        <xsd:restriction base="dms:Unknown"/>
      </xsd:simpleType>
    </xsd:element>
    <xsd:element name="be7c400d-329b-4567-a648-ec6dbb9a61d8DispName" ma:index="29" nillable="true" ma:displayName="Emplacement : nom" ma:internalName="DispName" ma:readOnly="true">
      <xsd:simpleType>
        <xsd:restriction base="dms:Text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b462fa-34a0-428c-9f0b-395d4b7af96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7fe1aae9-aae8-461a-b9ff-c1682fe07a9e}" ma:internalName="TaxCatchAll" ma:showField="CatchAllData" ma:web="84b462fa-34a0-428c-9f0b-395d4b7af9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b462fa-34a0-428c-9f0b-395d4b7af963" xsi:nil="true"/>
    <lcf76f155ced4ddcb4097134ff3c332f xmlns="d011ef2a-1083-4f10-835b-92285799b41f">
      <Terms xmlns="http://schemas.microsoft.com/office/infopath/2007/PartnerControls"/>
    </lcf76f155ced4ddcb4097134ff3c332f>
    <MigrationWizIdVersion xmlns="d011ef2a-1083-4f10-835b-92285799b41f">f1e3e9a1-83e3-4b48-959a-ed30457b0435-638640756520000000</MigrationWizIdVersion>
    <MigrationWizId xmlns="d011ef2a-1083-4f10-835b-92285799b41f">f1e3e9a1-83e3-4b48-959a-ed30457b0435</MigrationWizId>
    <MigrationWizIdPermissions xmlns="d011ef2a-1083-4f10-835b-92285799b41f">f1e3e9a1-83e3-4b48-959a-ed30457b0435</MigrationWizIdPermissions>
    <Emplacement xmlns="d011ef2a-1083-4f10-835b-92285799b41f" xsi:nil="true"/>
  </documentManagement>
</p:properties>
</file>

<file path=customXml/itemProps1.xml><?xml version="1.0" encoding="utf-8"?>
<ds:datastoreItem xmlns:ds="http://schemas.openxmlformats.org/officeDocument/2006/customXml" ds:itemID="{B68F5A87-DF45-46A7-AB9B-FCD7D9F38B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11ef2a-1083-4f10-835b-92285799b41f"/>
    <ds:schemaRef ds:uri="84b462fa-34a0-428c-9f0b-395d4b7af9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496CAF-EE3F-470F-A0D1-266AFE1734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F69D8B-8522-4BC1-A996-1F80DFD40719}">
  <ds:schemaRefs>
    <ds:schemaRef ds:uri="http://schemas.microsoft.com/office/2006/metadata/properties"/>
    <ds:schemaRef ds:uri="http://schemas.microsoft.com/office/infopath/2007/PartnerControls"/>
    <ds:schemaRef ds:uri="9808491e-ed8d-4fd6-8005-5ae53812da8e"/>
    <ds:schemaRef ds:uri="2212e034-264d-4c26-91de-0afcfee8149d"/>
    <ds:schemaRef ds:uri="84b462fa-34a0-428c-9f0b-395d4b7af963"/>
    <ds:schemaRef ds:uri="d011ef2a-1083-4f10-835b-92285799b41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15200</TotalTime>
  <Words>1515</Words>
  <Application>Microsoft Macintosh PowerPoint</Application>
  <PresentationFormat>Personnalisé</PresentationFormat>
  <Paragraphs>152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Calibri Light</vt:lpstr>
      <vt:lpstr>Helvetica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Agnès CLAIRAND</dc:creator>
  <cp:lastModifiedBy>Michel ROSSILLON</cp:lastModifiedBy>
  <cp:revision>213</cp:revision>
  <cp:lastPrinted>2021-01-11T13:48:37Z</cp:lastPrinted>
  <dcterms:created xsi:type="dcterms:W3CDTF">2018-12-19T14:04:02Z</dcterms:created>
  <dcterms:modified xsi:type="dcterms:W3CDTF">2026-09-18T09:22:28Z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0x01010035B8502B00C64947B98F60ACC9E3A138</vt:lpwstr>
  </property>
  <property fmtid="{D5CDD505-2E9C-101B-9397-08002B2CF9AE}" pid="3" name="MediaServiceImageTags">
    <vt:lpwstr/>
  </property>
</Properties>
</file>